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5" r:id="rId4"/>
  </p:sldMasterIdLst>
  <p:notesMasterIdLst>
    <p:notesMasterId r:id="rId14"/>
  </p:notesMasterIdLst>
  <p:handoutMasterIdLst>
    <p:handoutMasterId r:id="rId15"/>
  </p:handoutMasterIdLst>
  <p:sldIdLst>
    <p:sldId id="256" r:id="rId5"/>
    <p:sldId id="258" r:id="rId6"/>
    <p:sldId id="404" r:id="rId7"/>
    <p:sldId id="413" r:id="rId8"/>
    <p:sldId id="414" r:id="rId9"/>
    <p:sldId id="407" r:id="rId10"/>
    <p:sldId id="406" r:id="rId11"/>
    <p:sldId id="415" r:id="rId12"/>
    <p:sldId id="409" r:id="rId13"/>
  </p:sldIdLst>
  <p:sldSz cx="12192000" cy="6858000"/>
  <p:notesSz cx="6858000" cy="9144000"/>
  <p:embeddedFontLst>
    <p:embeddedFont>
      <p:font typeface="Arial Black" panose="020B0A04020102020204" pitchFamily="34" charset="0"/>
      <p:bold r:id="rId16"/>
    </p:embeddedFont>
    <p:embeddedFont>
      <p:font typeface="Franklin Gothic Book" panose="020B0503020102020204" pitchFamily="34" charset="0"/>
      <p:regular r:id="rId17"/>
      <p:italic r:id="rId18"/>
    </p:embeddedFont>
    <p:embeddedFont>
      <p:font typeface="Franklin Gothic Demi" panose="020B0703020102020204" pitchFamily="34" charset="0"/>
      <p:regular r:id="rId19"/>
      <p:italic r:id="rId20"/>
    </p:embeddedFont>
    <p:embeddedFont>
      <p:font typeface="Franklin Gothic Medium" panose="020B0603020102020204" pitchFamily="34" charset="0"/>
      <p:regular r:id="rId21"/>
      <p:italic r:id="rId22"/>
    </p:embeddedFont>
    <p:embeddedFont>
      <p:font typeface="Georgia" panose="02040502050405020303" pitchFamily="18" charset="0"/>
      <p:regular r:id="rId23"/>
      <p:bold r:id="rId24"/>
      <p:italic r:id="rId25"/>
      <p:boldItalic r:id="rId26"/>
    </p:embeddedFont>
    <p:embeddedFont>
      <p:font typeface="Wingdings 2" panose="05020102010507070707" pitchFamily="18" charset="2"/>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820"/>
    <a:srgbClr val="BD8B00"/>
    <a:srgbClr val="C99700"/>
    <a:srgbClr val="65665C"/>
    <a:srgbClr val="046A38"/>
    <a:srgbClr val="9E6B00"/>
    <a:srgbClr val="004E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24"/>
    <p:restoredTop sz="86395"/>
  </p:normalViewPr>
  <p:slideViewPr>
    <p:cSldViewPr snapToGrid="0" snapToObjects="1">
      <p:cViewPr varScale="1">
        <p:scale>
          <a:sx n="95" d="100"/>
          <a:sy n="95" d="100"/>
        </p:scale>
        <p:origin x="88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4" d="100"/>
          <a:sy n="144" d="100"/>
        </p:scale>
        <p:origin x="47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n-ashnacifs2\Group\CS\csoir\Labor%20Market%20Intelligence\Presentations\Prep\2026\2026.02.09%20FCPS%20LMI%20Overview\FCPS%20presentat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n-eqnacifs2\Group\CS\csoir\Labor%20Market%20Intelligence\Presentations\Prep\AARWC%20LMI%20Updates\2026_Q1\AARWC%20Data%20-%202026Q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eqnacifs2\Group\CS\csoir\Labor%20Market%20Intelligence\Presentations\Prep\AARWC%20LMI%20Updates\2026_Q1\AARWC%20Data%20-%202026Q1.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Employment!$E$76:$E$88</c:f>
              <c:strCache>
                <c:ptCount val="13"/>
                <c:pt idx="0">
                  <c:v>Washington D.C. MSA</c:v>
                </c:pt>
              </c:strCache>
            </c:strRef>
          </c:tx>
          <c:spPr>
            <a:ln w="28575" cap="rnd">
              <a:solidFill>
                <a:srgbClr val="046A38"/>
              </a:solidFill>
              <a:round/>
            </a:ln>
            <a:effectLst/>
          </c:spPr>
          <c:marker>
            <c:symbol val="none"/>
          </c:marker>
          <c:dPt>
            <c:idx val="35"/>
            <c:marker>
              <c:symbol val="circle"/>
              <c:size val="7"/>
              <c:spPr>
                <a:solidFill>
                  <a:srgbClr val="046A38"/>
                </a:solidFill>
                <a:ln w="9525">
                  <a:solidFill>
                    <a:srgbClr val="046A38"/>
                  </a:solidFill>
                </a:ln>
                <a:effectLst/>
              </c:spPr>
            </c:marker>
            <c:bubble3D val="0"/>
            <c:extLst>
              <c:ext xmlns:c16="http://schemas.microsoft.com/office/drawing/2014/chart" uri="{C3380CC4-5D6E-409C-BE32-E72D297353CC}">
                <c16:uniqueId val="{00000000-7BA5-4077-849E-3DB2A8F64CA5}"/>
              </c:ext>
            </c:extLst>
          </c:dPt>
          <c:dLbls>
            <c:dLbl>
              <c:idx val="35"/>
              <c:layout>
                <c:manualLayout>
                  <c:x val="0"/>
                  <c:y val="4.0112947954239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A5-4077-849E-3DB2A8F64CA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46A38"/>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Employment!$A$113:$A$148</c:f>
              <c:numCache>
                <c:formatCode>m/d/yyyy</c:formatCode>
                <c:ptCount val="36"/>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numCache>
              <c:extLst/>
            </c:numRef>
          </c:cat>
          <c:val>
            <c:numRef>
              <c:f>Employment!$E$113:$E$148</c:f>
              <c:numCache>
                <c:formatCode>0.0%</c:formatCode>
                <c:ptCount val="36"/>
                <c:pt idx="0">
                  <c:v>2.6633632703623414E-2</c:v>
                </c:pt>
                <c:pt idx="1">
                  <c:v>2.1290322580645216E-2</c:v>
                </c:pt>
                <c:pt idx="2">
                  <c:v>2.3186444847627569E-2</c:v>
                </c:pt>
                <c:pt idx="3">
                  <c:v>2.1440823327615779E-2</c:v>
                </c:pt>
                <c:pt idx="4">
                  <c:v>2.0910397114120662E-2</c:v>
                </c:pt>
                <c:pt idx="5">
                  <c:v>2.692981647145621E-2</c:v>
                </c:pt>
                <c:pt idx="6">
                  <c:v>1.4373841431914239E-2</c:v>
                </c:pt>
                <c:pt idx="7">
                  <c:v>1.3768841173080894E-2</c:v>
                </c:pt>
                <c:pt idx="8">
                  <c:v>1.1993821364751602E-2</c:v>
                </c:pt>
                <c:pt idx="9">
                  <c:v>1.4315610688180606E-2</c:v>
                </c:pt>
                <c:pt idx="10">
                  <c:v>1.2344931921331371E-2</c:v>
                </c:pt>
                <c:pt idx="11">
                  <c:v>1.5928774756223237E-2</c:v>
                </c:pt>
                <c:pt idx="12">
                  <c:v>1.5987933634992457E-2</c:v>
                </c:pt>
                <c:pt idx="13">
                  <c:v>1.4348885479649796E-2</c:v>
                </c:pt>
                <c:pt idx="14">
                  <c:v>1.466654644907274E-2</c:v>
                </c:pt>
                <c:pt idx="15">
                  <c:v>1.187477509895643E-2</c:v>
                </c:pt>
                <c:pt idx="16">
                  <c:v>1.1828117981733792E-2</c:v>
                </c:pt>
                <c:pt idx="17">
                  <c:v>1.3201616524472357E-2</c:v>
                </c:pt>
                <c:pt idx="18">
                  <c:v>1.5787896944277957E-2</c:v>
                </c:pt>
                <c:pt idx="19">
                  <c:v>1.4120321895473801E-2</c:v>
                </c:pt>
                <c:pt idx="20">
                  <c:v>1.693951456020109E-2</c:v>
                </c:pt>
                <c:pt idx="21">
                  <c:v>1.4861106958107771E-2</c:v>
                </c:pt>
                <c:pt idx="22">
                  <c:v>1.5601649829637102E-2</c:v>
                </c:pt>
                <c:pt idx="23">
                  <c:v>1.5261714558244847E-2</c:v>
                </c:pt>
                <c:pt idx="24">
                  <c:v>1.0391923990498812E-2</c:v>
                </c:pt>
                <c:pt idx="25">
                  <c:v>9.6975088967970989E-3</c:v>
                </c:pt>
                <c:pt idx="26">
                  <c:v>7.8492935635792772E-3</c:v>
                </c:pt>
                <c:pt idx="27">
                  <c:v>1.0164770033191006E-2</c:v>
                </c:pt>
                <c:pt idx="28">
                  <c:v>8.6712044983723539E-3</c:v>
                </c:pt>
                <c:pt idx="29">
                  <c:v>4.4022927376942888E-3</c:v>
                </c:pt>
                <c:pt idx="30">
                  <c:v>2.1529477688973318E-3</c:v>
                </c:pt>
                <c:pt idx="31">
                  <c:v>1.0324788341838991E-3</c:v>
                </c:pt>
                <c:pt idx="32">
                  <c:v>-3.3550133906236471E-3</c:v>
                </c:pt>
                <c:pt idx="33">
                  <c:v>-1.1431938715380136E-2</c:v>
                </c:pt>
                <c:pt idx="34">
                  <c:v>-1.2713360800470811E-2</c:v>
                </c:pt>
                <c:pt idx="35">
                  <c:v>-1.5560775102759836E-2</c:v>
                </c:pt>
              </c:numCache>
              <c:extLst/>
            </c:numRef>
          </c:val>
          <c:smooth val="0"/>
          <c:extLst>
            <c:ext xmlns:c16="http://schemas.microsoft.com/office/drawing/2014/chart" uri="{C3380CC4-5D6E-409C-BE32-E72D297353CC}">
              <c16:uniqueId val="{00000000-1DFD-463A-8D84-CD239C710DE7}"/>
            </c:ext>
          </c:extLst>
        </c:ser>
        <c:ser>
          <c:idx val="1"/>
          <c:order val="1"/>
          <c:tx>
            <c:strRef>
              <c:f>Employment!$F$76:$F$88</c:f>
              <c:strCache>
                <c:ptCount val="13"/>
                <c:pt idx="0">
                  <c:v>Northern Virginia</c:v>
                </c:pt>
              </c:strCache>
            </c:strRef>
          </c:tx>
          <c:spPr>
            <a:ln w="28575" cap="rnd">
              <a:solidFill>
                <a:srgbClr val="C99700"/>
              </a:solidFill>
              <a:round/>
            </a:ln>
            <a:effectLst/>
          </c:spPr>
          <c:marker>
            <c:symbol val="none"/>
          </c:marker>
          <c:dPt>
            <c:idx val="35"/>
            <c:marker>
              <c:symbol val="circle"/>
              <c:size val="7"/>
              <c:spPr>
                <a:solidFill>
                  <a:srgbClr val="C99700"/>
                </a:solidFill>
                <a:ln w="9525">
                  <a:solidFill>
                    <a:srgbClr val="BD8B00"/>
                  </a:solidFill>
                </a:ln>
                <a:effectLst/>
              </c:spPr>
            </c:marker>
            <c:bubble3D val="0"/>
            <c:extLst>
              <c:ext xmlns:c16="http://schemas.microsoft.com/office/drawing/2014/chart" uri="{C3380CC4-5D6E-409C-BE32-E72D297353CC}">
                <c16:uniqueId val="{00000001-7BA5-4077-849E-3DB2A8F64CA5}"/>
              </c:ext>
            </c:extLst>
          </c:dPt>
          <c:dLbls>
            <c:dLbl>
              <c:idx val="35"/>
              <c:layout>
                <c:manualLayout>
                  <c:x val="0"/>
                  <c:y val="-4.870857965871958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BD8B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A5-4077-849E-3DB2A8F64C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Employment!$A$113:$A$148</c:f>
              <c:numCache>
                <c:formatCode>m/d/yyyy</c:formatCode>
                <c:ptCount val="36"/>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numCache>
              <c:extLst/>
            </c:numRef>
          </c:cat>
          <c:val>
            <c:numRef>
              <c:f>Employment!$F$113:$F$148</c:f>
              <c:numCache>
                <c:formatCode>0.0%</c:formatCode>
                <c:ptCount val="36"/>
                <c:pt idx="0">
                  <c:v>3.8065235938833104E-2</c:v>
                </c:pt>
                <c:pt idx="1">
                  <c:v>3.2132171198126613E-2</c:v>
                </c:pt>
                <c:pt idx="2">
                  <c:v>3.2419438669438583E-2</c:v>
                </c:pt>
                <c:pt idx="3">
                  <c:v>2.6990379027571482E-2</c:v>
                </c:pt>
                <c:pt idx="4">
                  <c:v>2.8274481957265628E-2</c:v>
                </c:pt>
                <c:pt idx="5">
                  <c:v>3.217244950802696E-2</c:v>
                </c:pt>
                <c:pt idx="6">
                  <c:v>2.0002564431337379E-2</c:v>
                </c:pt>
                <c:pt idx="7">
                  <c:v>1.8384934567507151E-2</c:v>
                </c:pt>
                <c:pt idx="8">
                  <c:v>1.7988135485105597E-2</c:v>
                </c:pt>
                <c:pt idx="9">
                  <c:v>1.6608335984727909E-2</c:v>
                </c:pt>
                <c:pt idx="10">
                  <c:v>1.3502377179080795E-2</c:v>
                </c:pt>
                <c:pt idx="11">
                  <c:v>1.9784973598829383E-2</c:v>
                </c:pt>
                <c:pt idx="12">
                  <c:v>1.4478093190870496E-2</c:v>
                </c:pt>
                <c:pt idx="13">
                  <c:v>1.3423241744391199E-2</c:v>
                </c:pt>
                <c:pt idx="14">
                  <c:v>1.5480460638097123E-2</c:v>
                </c:pt>
                <c:pt idx="15">
                  <c:v>1.3643508330713641E-2</c:v>
                </c:pt>
                <c:pt idx="16">
                  <c:v>1.4941302027748102E-2</c:v>
                </c:pt>
                <c:pt idx="17">
                  <c:v>1.4926309187833149E-2</c:v>
                </c:pt>
                <c:pt idx="18">
                  <c:v>2.0301697045883065E-2</c:v>
                </c:pt>
                <c:pt idx="19">
                  <c:v>1.9933554817275718E-2</c:v>
                </c:pt>
                <c:pt idx="20">
                  <c:v>2.2808446644526512E-2</c:v>
                </c:pt>
                <c:pt idx="21">
                  <c:v>2.2283425137706647E-2</c:v>
                </c:pt>
                <c:pt idx="22">
                  <c:v>2.1641230923192482E-2</c:v>
                </c:pt>
                <c:pt idx="23">
                  <c:v>2.1459762944479158E-2</c:v>
                </c:pt>
                <c:pt idx="24">
                  <c:v>1.7699115044247846E-2</c:v>
                </c:pt>
                <c:pt idx="25">
                  <c:v>1.6043778371991904E-2</c:v>
                </c:pt>
                <c:pt idx="26">
                  <c:v>1.3137510070025435E-2</c:v>
                </c:pt>
                <c:pt idx="27">
                  <c:v>1.4390274159533584E-2</c:v>
                </c:pt>
                <c:pt idx="28">
                  <c:v>1.3174986082761152E-2</c:v>
                </c:pt>
                <c:pt idx="29">
                  <c:v>8.7128468145585714E-3</c:v>
                </c:pt>
                <c:pt idx="30">
                  <c:v>6.1602907657241426E-3</c:v>
                </c:pt>
                <c:pt idx="31">
                  <c:v>5.2854772294266715E-3</c:v>
                </c:pt>
                <c:pt idx="32">
                  <c:v>1.1027384671935029E-3</c:v>
                </c:pt>
                <c:pt idx="33">
                  <c:v>-8.5108988488856781E-3</c:v>
                </c:pt>
                <c:pt idx="34">
                  <c:v>-5.5712011754623092E-3</c:v>
                </c:pt>
                <c:pt idx="35">
                  <c:v>-9.0997923537315811E-3</c:v>
                </c:pt>
              </c:numCache>
              <c:extLst/>
            </c:numRef>
          </c:val>
          <c:smooth val="0"/>
          <c:extLst>
            <c:ext xmlns:c16="http://schemas.microsoft.com/office/drawing/2014/chart" uri="{C3380CC4-5D6E-409C-BE32-E72D297353CC}">
              <c16:uniqueId val="{00000001-1DFD-463A-8D84-CD239C710DE7}"/>
            </c:ext>
          </c:extLst>
        </c:ser>
        <c:ser>
          <c:idx val="2"/>
          <c:order val="2"/>
          <c:tx>
            <c:strRef>
              <c:f>Employment!$G$76:$G$88</c:f>
              <c:strCache>
                <c:ptCount val="13"/>
                <c:pt idx="0">
                  <c:v>USA</c:v>
                </c:pt>
              </c:strCache>
            </c:strRef>
          </c:tx>
          <c:spPr>
            <a:ln w="28575" cap="rnd">
              <a:solidFill>
                <a:srgbClr val="65665C"/>
              </a:solidFill>
              <a:round/>
            </a:ln>
            <a:effectLst/>
          </c:spPr>
          <c:marker>
            <c:symbol val="none"/>
          </c:marker>
          <c:dPt>
            <c:idx val="35"/>
            <c:marker>
              <c:symbol val="circle"/>
              <c:size val="7"/>
              <c:spPr>
                <a:solidFill>
                  <a:srgbClr val="65665C"/>
                </a:solidFill>
                <a:ln w="9525">
                  <a:solidFill>
                    <a:srgbClr val="65665C"/>
                  </a:solidFill>
                </a:ln>
                <a:effectLst/>
              </c:spPr>
            </c:marker>
            <c:bubble3D val="0"/>
            <c:extLst>
              <c:ext xmlns:c16="http://schemas.microsoft.com/office/drawing/2014/chart" uri="{C3380CC4-5D6E-409C-BE32-E72D297353CC}">
                <c16:uniqueId val="{00000002-7BA5-4077-849E-3DB2A8F64CA5}"/>
              </c:ext>
            </c:extLst>
          </c:dPt>
          <c:dLbls>
            <c:dLbl>
              <c:idx val="35"/>
              <c:layout>
                <c:manualLayout>
                  <c:x val="0"/>
                  <c:y val="-5.7304211363199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A5-4077-849E-3DB2A8F64CA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5665C"/>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Employment!$A$113:$A$148</c:f>
              <c:numCache>
                <c:formatCode>m/d/yyyy</c:formatCode>
                <c:ptCount val="36"/>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numCache>
              <c:extLst/>
            </c:numRef>
          </c:cat>
          <c:val>
            <c:numRef>
              <c:f>Employment!$G$113:$G$148</c:f>
              <c:numCache>
                <c:formatCode>0.0%</c:formatCode>
                <c:ptCount val="36"/>
                <c:pt idx="0">
                  <c:v>3.1798728050877967E-2</c:v>
                </c:pt>
                <c:pt idx="1">
                  <c:v>2.811868059008785E-2</c:v>
                </c:pt>
                <c:pt idx="2">
                  <c:v>2.5238740376036746E-2</c:v>
                </c:pt>
                <c:pt idx="3">
                  <c:v>2.4745586091819843E-2</c:v>
                </c:pt>
                <c:pt idx="4">
                  <c:v>2.4558331797477687E-2</c:v>
                </c:pt>
                <c:pt idx="5">
                  <c:v>2.3116606938920176E-2</c:v>
                </c:pt>
                <c:pt idx="6">
                  <c:v>1.9409166927981603E-2</c:v>
                </c:pt>
                <c:pt idx="7">
                  <c:v>1.8902987702299135E-2</c:v>
                </c:pt>
                <c:pt idx="8">
                  <c:v>1.845919443684807E-2</c:v>
                </c:pt>
                <c:pt idx="9">
                  <c:v>1.7130161947264827E-2</c:v>
                </c:pt>
                <c:pt idx="10">
                  <c:v>1.5955446635806073E-2</c:v>
                </c:pt>
                <c:pt idx="11">
                  <c:v>1.6294981275349549E-2</c:v>
                </c:pt>
                <c:pt idx="12">
                  <c:v>1.4575903240812529E-2</c:v>
                </c:pt>
                <c:pt idx="13">
                  <c:v>1.400693898082107E-2</c:v>
                </c:pt>
                <c:pt idx="14">
                  <c:v>1.5032165740585558E-2</c:v>
                </c:pt>
                <c:pt idx="15">
                  <c:v>1.3869670152855994E-2</c:v>
                </c:pt>
                <c:pt idx="16">
                  <c:v>1.2546978895634577E-2</c:v>
                </c:pt>
                <c:pt idx="17">
                  <c:v>1.1643571978444957E-2</c:v>
                </c:pt>
                <c:pt idx="18">
                  <c:v>1.092647539460277E-2</c:v>
                </c:pt>
                <c:pt idx="19">
                  <c:v>9.5737260096889175E-3</c:v>
                </c:pt>
                <c:pt idx="20">
                  <c:v>9.5577846397770071E-3</c:v>
                </c:pt>
                <c:pt idx="21">
                  <c:v>8.7433578581647253E-3</c:v>
                </c:pt>
                <c:pt idx="22">
                  <c:v>8.7809422921067241E-3</c:v>
                </c:pt>
                <c:pt idx="23">
                  <c:v>9.3014656661800244E-3</c:v>
                </c:pt>
                <c:pt idx="24">
                  <c:v>7.8710071832492744E-3</c:v>
                </c:pt>
                <c:pt idx="25">
                  <c:v>6.8176903801879952E-3</c:v>
                </c:pt>
                <c:pt idx="26">
                  <c:v>5.7853758906684614E-3</c:v>
                </c:pt>
                <c:pt idx="27">
                  <c:v>6.0623373325715737E-3</c:v>
                </c:pt>
                <c:pt idx="28">
                  <c:v>5.6469214760672048E-3</c:v>
                </c:pt>
                <c:pt idx="29">
                  <c:v>4.9652810805669171E-3</c:v>
                </c:pt>
                <c:pt idx="30">
                  <c:v>5.0333443213226156E-3</c:v>
                </c:pt>
                <c:pt idx="31">
                  <c:v>4.5322869983582346E-3</c:v>
                </c:pt>
                <c:pt idx="32">
                  <c:v>4.0275596534778864E-3</c:v>
                </c:pt>
                <c:pt idx="33">
                  <c:v>2.9314001709455821E-3</c:v>
                </c:pt>
                <c:pt idx="34">
                  <c:v>2.3406018509732475E-3</c:v>
                </c:pt>
                <c:pt idx="35">
                  <c:v>1.1432830541448747E-3</c:v>
                </c:pt>
              </c:numCache>
              <c:extLst/>
            </c:numRef>
          </c:val>
          <c:smooth val="0"/>
          <c:extLst>
            <c:ext xmlns:c16="http://schemas.microsoft.com/office/drawing/2014/chart" uri="{C3380CC4-5D6E-409C-BE32-E72D297353CC}">
              <c16:uniqueId val="{00000002-1DFD-463A-8D84-CD239C710DE7}"/>
            </c:ext>
          </c:extLst>
        </c:ser>
        <c:dLbls>
          <c:showLegendKey val="0"/>
          <c:showVal val="0"/>
          <c:showCatName val="0"/>
          <c:showSerName val="0"/>
          <c:showPercent val="0"/>
          <c:showBubbleSize val="0"/>
        </c:dLbls>
        <c:smooth val="0"/>
        <c:axId val="1607660048"/>
        <c:axId val="1607643728"/>
      </c:lineChart>
      <c:dateAx>
        <c:axId val="1607660048"/>
        <c:scaling>
          <c:orientation val="minMax"/>
        </c:scaling>
        <c:delete val="0"/>
        <c:axPos val="b"/>
        <c:numFmt formatCode="mmm\ yyyy" sourceLinked="0"/>
        <c:majorTickMark val="cross"/>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lgn="ctr">
              <a:defRPr lang="en-US" sz="1400" b="0" i="0" u="none" strike="noStrike" kern="1200" baseline="0">
                <a:solidFill>
                  <a:srgbClr val="65665C"/>
                </a:solidFill>
                <a:latin typeface="Franklin Gothic Book" panose="020B0503020102020204" pitchFamily="34" charset="0"/>
                <a:ea typeface="+mn-ea"/>
                <a:cs typeface="+mn-cs"/>
              </a:defRPr>
            </a:pPr>
            <a:endParaRPr lang="en-US"/>
          </a:p>
        </c:txPr>
        <c:crossAx val="1607643728"/>
        <c:crosses val="autoZero"/>
        <c:auto val="1"/>
        <c:lblOffset val="100"/>
        <c:baseTimeUnit val="months"/>
        <c:majorUnit val="2"/>
        <c:majorTimeUnit val="months"/>
      </c:dateAx>
      <c:valAx>
        <c:axId val="1607643728"/>
        <c:scaling>
          <c:orientation val="minMax"/>
        </c:scaling>
        <c:delete val="0"/>
        <c:axPos val="l"/>
        <c:title>
          <c:tx>
            <c:rich>
              <a:bodyPr rot="-5400000" spcFirstLastPara="1" vertOverflow="ellipsis" vert="horz" wrap="square" anchor="ctr" anchorCtr="1"/>
              <a:lstStyle/>
              <a:p>
                <a:pPr algn="ctr" rtl="0">
                  <a:defRPr lang="en-US" sz="1400" b="1" i="0" u="none" strike="noStrike" kern="1200" baseline="0" dirty="0" smtClean="0">
                    <a:solidFill>
                      <a:srgbClr val="65665C"/>
                    </a:solidFill>
                    <a:latin typeface="Franklin Gothic Book" panose="020B0503020102020204" pitchFamily="34" charset="0"/>
                    <a:ea typeface="+mn-ea"/>
                    <a:cs typeface="+mn-cs"/>
                  </a:defRPr>
                </a:pPr>
                <a:r>
                  <a:rPr lang="en-US" sz="1400" b="1" i="0" u="none" strike="noStrike" kern="1200" baseline="0" dirty="0">
                    <a:solidFill>
                      <a:srgbClr val="65665C"/>
                    </a:solidFill>
                    <a:latin typeface="Franklin Gothic Book" panose="020B0503020102020204" pitchFamily="34" charset="0"/>
                    <a:ea typeface="+mn-ea"/>
                    <a:cs typeface="+mn-cs"/>
                  </a:rPr>
                  <a:t>% Change from Previous Year</a:t>
                </a:r>
              </a:p>
            </c:rich>
          </c:tx>
          <c:overlay val="0"/>
          <c:spPr>
            <a:noFill/>
            <a:ln>
              <a:noFill/>
            </a:ln>
            <a:effectLst/>
          </c:spPr>
          <c:txPr>
            <a:bodyPr rot="-5400000" spcFirstLastPara="1" vertOverflow="ellipsis" vert="horz" wrap="square" anchor="ctr" anchorCtr="1"/>
            <a:lstStyle/>
            <a:p>
              <a:pPr algn="ctr" rtl="0">
                <a:defRPr lang="en-US" sz="1400" b="1" i="0" u="none" strike="noStrike" kern="1200" baseline="0" dirty="0" smtClean="0">
                  <a:solidFill>
                    <a:srgbClr val="65665C"/>
                  </a:solidFill>
                  <a:latin typeface="Franklin Gothic Book" panose="020B05030201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0" i="0" u="none" strike="noStrike" kern="1200" baseline="0">
                <a:solidFill>
                  <a:srgbClr val="65665C"/>
                </a:solidFill>
                <a:latin typeface="Franklin Gothic Book" panose="020B0503020102020204" pitchFamily="34" charset="0"/>
                <a:ea typeface="+mn-ea"/>
                <a:cs typeface="+mn-cs"/>
              </a:defRPr>
            </a:pPr>
            <a:endParaRPr lang="en-US"/>
          </a:p>
        </c:txPr>
        <c:crossAx val="16076600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870772415259113E-2"/>
          <c:y val="2.6111787750230469E-2"/>
          <c:w val="0.77455394174457204"/>
          <c:h val="0.87453851398741134"/>
        </c:manualLayout>
      </c:layout>
      <c:barChart>
        <c:barDir val="bar"/>
        <c:grouping val="clustered"/>
        <c:varyColors val="0"/>
        <c:ser>
          <c:idx val="0"/>
          <c:order val="0"/>
          <c:tx>
            <c:strRef>
              <c:f>'Empl by Ind.'!$B$1</c:f>
              <c:strCache>
                <c:ptCount val="1"/>
                <c:pt idx="0">
                  <c:v>YoY % Change</c:v>
                </c:pt>
              </c:strCache>
            </c:strRef>
          </c:tx>
          <c:spPr>
            <a:solidFill>
              <a:srgbClr val="C99700"/>
            </a:solidFill>
            <a:ln>
              <a:noFill/>
            </a:ln>
            <a:effectLst/>
          </c:spPr>
          <c:invertIfNegative val="0"/>
          <c:dLbls>
            <c:dLbl>
              <c:idx val="0"/>
              <c:layout>
                <c:manualLayout>
                  <c:x val="-0.60173013299597744"/>
                  <c:y val="-1.1967764466219269E-16"/>
                </c:manualLayout>
              </c:layout>
              <c:tx>
                <c:rich>
                  <a:bodyPr rot="0" spcFirstLastPara="1" vertOverflow="ellipsis" vert="horz" wrap="square" anchor="ctr" anchorCtr="0"/>
                  <a:lstStyle/>
                  <a:p>
                    <a:pPr algn="l">
                      <a:defRPr sz="1200" b="0" i="0" u="none" strike="noStrike" kern="1200" baseline="0">
                        <a:solidFill>
                          <a:srgbClr val="000000"/>
                        </a:solidFill>
                        <a:latin typeface="Franklin Gothic Book" panose="020B0503020102020204" pitchFamily="34" charset="0"/>
                        <a:ea typeface="+mn-ea"/>
                        <a:cs typeface="+mn-cs"/>
                      </a:defRPr>
                    </a:pPr>
                    <a:fld id="{FD531485-FEBF-401C-9567-87594CCDFB76}" type="CATEGORYNAME">
                      <a:rPr lang="en-US">
                        <a:solidFill>
                          <a:srgbClr val="000000"/>
                        </a:solidFill>
                      </a:rPr>
                      <a:pPr algn="l">
                        <a:defRPr>
                          <a:solidFill>
                            <a:srgbClr val="000000"/>
                          </a:solidFill>
                        </a:defRPr>
                      </a:pPr>
                      <a:t>[CATEGORY NAME]</a:t>
                    </a:fld>
                    <a:endParaRPr lang="en-US" baseline="0" dirty="0">
                      <a:solidFill>
                        <a:srgbClr val="000000"/>
                      </a:solidFill>
                    </a:endParaRPr>
                  </a:p>
                  <a:p>
                    <a:pPr algn="l">
                      <a:defRPr>
                        <a:solidFill>
                          <a:srgbClr val="000000"/>
                        </a:solidFill>
                      </a:defRPr>
                    </a:pPr>
                    <a:fld id="{C31967AD-2EB4-409D-B45B-957D2A864AD1}" type="VALUE">
                      <a:rPr lang="en-US" b="1">
                        <a:solidFill>
                          <a:srgbClr val="000000"/>
                        </a:solidFill>
                      </a:rPr>
                      <a:pPr algn="l">
                        <a:defRPr>
                          <a:solidFill>
                            <a:srgbClr val="000000"/>
                          </a:solidFill>
                        </a:defRPr>
                      </a:pPr>
                      <a:t>[VALUE]</a:t>
                    </a:fld>
                    <a:endParaRPr lang="en-US"/>
                  </a:p>
                </c:rich>
              </c:tx>
              <c:spPr>
                <a:noFill/>
                <a:ln>
                  <a:noFill/>
                </a:ln>
                <a:effectLst/>
              </c:spPr>
              <c:txPr>
                <a:bodyPr rot="0" spcFirstLastPara="1" vertOverflow="ellipsis" vert="horz" wrap="square" anchor="ctr" anchorCtr="0"/>
                <a:lstStyle/>
                <a:p>
                  <a:pPr algn="l">
                    <a:defRPr sz="1200" b="0" i="0" u="none" strike="noStrike" kern="1200" baseline="0">
                      <a:solidFill>
                        <a:srgbClr val="00000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A795-41B8-9A4E-CB66C4E1F325}"/>
                </c:ext>
              </c:extLst>
            </c:dLbl>
            <c:dLbl>
              <c:idx val="1"/>
              <c:layout>
                <c:manualLayout>
                  <c:x val="-0.54303505124455775"/>
                  <c:y val="-3.2639082479525095E-3"/>
                </c:manualLayout>
              </c:layout>
              <c:tx>
                <c:rich>
                  <a:bodyPr rot="0" spcFirstLastPara="1" vertOverflow="ellipsis" vert="horz" wrap="square" anchor="ctr" anchorCtr="0"/>
                  <a:lstStyle/>
                  <a:p>
                    <a:pPr algn="l">
                      <a:defRPr sz="1200" b="0" i="0" u="none" strike="noStrike" kern="1200" baseline="0">
                        <a:solidFill>
                          <a:srgbClr val="000000"/>
                        </a:solidFill>
                        <a:latin typeface="Franklin Gothic Book" panose="020B0503020102020204" pitchFamily="34" charset="0"/>
                        <a:ea typeface="+mn-ea"/>
                        <a:cs typeface="+mn-cs"/>
                      </a:defRPr>
                    </a:pPr>
                    <a:fld id="{04B74021-11D4-47C5-9F24-530C1881FAA9}" type="CATEGORYNAME">
                      <a:rPr lang="en-US">
                        <a:solidFill>
                          <a:srgbClr val="000000"/>
                        </a:solidFill>
                      </a:rPr>
                      <a:pPr algn="l">
                        <a:defRPr>
                          <a:solidFill>
                            <a:srgbClr val="000000"/>
                          </a:solidFill>
                        </a:defRPr>
                      </a:pPr>
                      <a:t>[CATEGORY NAME]</a:t>
                    </a:fld>
                    <a:endParaRPr lang="en-US" baseline="0">
                      <a:solidFill>
                        <a:srgbClr val="000000"/>
                      </a:solidFill>
                    </a:endParaRPr>
                  </a:p>
                  <a:p>
                    <a:pPr algn="l">
                      <a:defRPr>
                        <a:solidFill>
                          <a:srgbClr val="000000"/>
                        </a:solidFill>
                      </a:defRPr>
                    </a:pPr>
                    <a:fld id="{4D5882F6-3659-4493-82EE-A4CAD1C31AAC}" type="VALUE">
                      <a:rPr lang="en-US" b="1">
                        <a:solidFill>
                          <a:srgbClr val="000000"/>
                        </a:solidFill>
                      </a:rPr>
                      <a:pPr algn="l">
                        <a:defRPr>
                          <a:solidFill>
                            <a:srgbClr val="000000"/>
                          </a:solidFill>
                        </a:defRPr>
                      </a:pPr>
                      <a:t>[VALUE]</a:t>
                    </a:fld>
                    <a:endParaRPr lang="en-US"/>
                  </a:p>
                </c:rich>
              </c:tx>
              <c:spPr>
                <a:noFill/>
                <a:ln>
                  <a:noFill/>
                </a:ln>
                <a:effectLst/>
              </c:spPr>
              <c:txPr>
                <a:bodyPr rot="0" spcFirstLastPara="1" vertOverflow="ellipsis" vert="horz" wrap="square" anchor="ctr" anchorCtr="0"/>
                <a:lstStyle/>
                <a:p>
                  <a:pPr algn="l">
                    <a:defRPr sz="1200" b="0" i="0" u="none" strike="noStrike" kern="1200" baseline="0">
                      <a:solidFill>
                        <a:srgbClr val="00000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39028348871691138"/>
                      <c:h val="0.10255404638903017"/>
                    </c:manualLayout>
                  </c15:layout>
                  <c15:dlblFieldTable/>
                  <c15:showDataLabelsRange val="0"/>
                </c:ext>
                <c:ext xmlns:c16="http://schemas.microsoft.com/office/drawing/2014/chart" uri="{C3380CC4-5D6E-409C-BE32-E72D297353CC}">
                  <c16:uniqueId val="{00000001-A795-41B8-9A4E-CB66C4E1F325}"/>
                </c:ext>
              </c:extLst>
            </c:dLbl>
            <c:dLbl>
              <c:idx val="2"/>
              <c:layout>
                <c:manualLayout>
                  <c:x val="-0.44491815538812668"/>
                  <c:y val="-1.4018549824795E-3"/>
                </c:manualLayout>
              </c:layout>
              <c:tx>
                <c:rich>
                  <a:bodyPr rot="0" spcFirstLastPara="1" vertOverflow="ellipsis" vert="horz" wrap="square" anchor="ctr" anchorCtr="0"/>
                  <a:lstStyle/>
                  <a:p>
                    <a:pPr algn="l">
                      <a:defRPr sz="1200" b="0" i="0" u="none" strike="noStrike" kern="1200" baseline="0">
                        <a:solidFill>
                          <a:srgbClr val="000000"/>
                        </a:solidFill>
                        <a:latin typeface="Franklin Gothic Book" panose="020B0503020102020204" pitchFamily="34" charset="0"/>
                        <a:ea typeface="+mn-ea"/>
                        <a:cs typeface="+mn-cs"/>
                      </a:defRPr>
                    </a:pPr>
                    <a:fld id="{2F58EDA2-20BF-43BF-A8B8-3DDC9686F065}" type="CATEGORYNAME">
                      <a:rPr lang="en-US">
                        <a:solidFill>
                          <a:srgbClr val="000000"/>
                        </a:solidFill>
                      </a:rPr>
                      <a:pPr algn="l">
                        <a:defRPr>
                          <a:solidFill>
                            <a:srgbClr val="000000"/>
                          </a:solidFill>
                        </a:defRPr>
                      </a:pPr>
                      <a:t>[CATEGORY NAME]</a:t>
                    </a:fld>
                    <a:endParaRPr lang="en-US" baseline="0">
                      <a:solidFill>
                        <a:srgbClr val="000000"/>
                      </a:solidFill>
                    </a:endParaRPr>
                  </a:p>
                  <a:p>
                    <a:pPr algn="l">
                      <a:defRPr>
                        <a:solidFill>
                          <a:srgbClr val="000000"/>
                        </a:solidFill>
                      </a:defRPr>
                    </a:pPr>
                    <a:fld id="{7B7B8B1C-8E8B-4B0F-8703-CDE0E9F13CD5}" type="VALUE">
                      <a:rPr lang="en-US" b="1">
                        <a:solidFill>
                          <a:srgbClr val="000000"/>
                        </a:solidFill>
                      </a:rPr>
                      <a:pPr algn="l">
                        <a:defRPr>
                          <a:solidFill>
                            <a:srgbClr val="000000"/>
                          </a:solidFill>
                        </a:defRPr>
                      </a:pPr>
                      <a:t>[VALUE]</a:t>
                    </a:fld>
                    <a:endParaRPr lang="en-US"/>
                  </a:p>
                </c:rich>
              </c:tx>
              <c:spPr>
                <a:noFill/>
                <a:ln>
                  <a:noFill/>
                </a:ln>
                <a:effectLst/>
              </c:spPr>
              <c:txPr>
                <a:bodyPr rot="0" spcFirstLastPara="1" vertOverflow="ellipsis" vert="horz" wrap="square" anchor="ctr" anchorCtr="0"/>
                <a:lstStyle/>
                <a:p>
                  <a:pPr algn="l">
                    <a:defRPr sz="1200" b="0" i="0" u="none" strike="noStrike" kern="1200" baseline="0">
                      <a:solidFill>
                        <a:srgbClr val="00000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33819554038334421"/>
                      <c:h val="0.10581801985780898"/>
                    </c:manualLayout>
                  </c15:layout>
                  <c15:dlblFieldTable/>
                  <c15:showDataLabelsRange val="0"/>
                </c:ext>
                <c:ext xmlns:c16="http://schemas.microsoft.com/office/drawing/2014/chart" uri="{C3380CC4-5D6E-409C-BE32-E72D297353CC}">
                  <c16:uniqueId val="{00000002-A795-41B8-9A4E-CB66C4E1F325}"/>
                </c:ext>
              </c:extLst>
            </c:dLbl>
            <c:dLbl>
              <c:idx val="3"/>
              <c:layout>
                <c:manualLayout>
                  <c:x val="-0.44599782609729716"/>
                  <c:y val="3.7244648478024149E-3"/>
                </c:manualLayout>
              </c:layout>
              <c:tx>
                <c:rich>
                  <a:bodyPr rot="0" spcFirstLastPara="1" vertOverflow="ellipsis" vert="horz" wrap="square" anchor="ctr" anchorCtr="0"/>
                  <a:lstStyle/>
                  <a:p>
                    <a:pPr algn="l">
                      <a:defRPr sz="1200" b="0" i="0" u="none" strike="noStrike" kern="1200" baseline="0">
                        <a:solidFill>
                          <a:srgbClr val="000000"/>
                        </a:solidFill>
                        <a:latin typeface="Franklin Gothic Book" panose="020B0503020102020204" pitchFamily="34" charset="0"/>
                        <a:ea typeface="+mn-ea"/>
                        <a:cs typeface="+mn-cs"/>
                      </a:defRPr>
                    </a:pPr>
                    <a:fld id="{588D7393-9D8B-43D2-9EB6-3BB5731A887A}" type="CATEGORYNAME">
                      <a:rPr lang="en-US">
                        <a:solidFill>
                          <a:srgbClr val="000000"/>
                        </a:solidFill>
                      </a:rPr>
                      <a:pPr algn="l">
                        <a:defRPr>
                          <a:solidFill>
                            <a:srgbClr val="000000"/>
                          </a:solidFill>
                        </a:defRPr>
                      </a:pPr>
                      <a:t>[CATEGORY NAME]</a:t>
                    </a:fld>
                    <a:endParaRPr lang="en-US" baseline="0">
                      <a:solidFill>
                        <a:srgbClr val="000000"/>
                      </a:solidFill>
                    </a:endParaRPr>
                  </a:p>
                  <a:p>
                    <a:pPr algn="l">
                      <a:defRPr>
                        <a:solidFill>
                          <a:srgbClr val="000000"/>
                        </a:solidFill>
                      </a:defRPr>
                    </a:pPr>
                    <a:fld id="{E3D721DE-9EF8-4D25-9238-732A9E31BAD1}" type="VALUE">
                      <a:rPr lang="en-US" b="1">
                        <a:solidFill>
                          <a:srgbClr val="000000"/>
                        </a:solidFill>
                      </a:rPr>
                      <a:pPr algn="l">
                        <a:defRPr>
                          <a:solidFill>
                            <a:srgbClr val="000000"/>
                          </a:solidFill>
                        </a:defRPr>
                      </a:pPr>
                      <a:t>[VALUE]</a:t>
                    </a:fld>
                    <a:endParaRPr lang="en-US"/>
                  </a:p>
                </c:rich>
              </c:tx>
              <c:spPr>
                <a:noFill/>
                <a:ln>
                  <a:noFill/>
                </a:ln>
                <a:effectLst/>
              </c:spPr>
              <c:txPr>
                <a:bodyPr rot="0" spcFirstLastPara="1" vertOverflow="ellipsis" vert="horz" wrap="square" anchor="ctr" anchorCtr="0"/>
                <a:lstStyle/>
                <a:p>
                  <a:pPr algn="l">
                    <a:defRPr sz="1200" b="0" i="0" u="none" strike="noStrike" kern="1200" baseline="0">
                      <a:solidFill>
                        <a:srgbClr val="00000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36576924645187903"/>
                      <c:h val="0.10255404638903017"/>
                    </c:manualLayout>
                  </c15:layout>
                  <c15:dlblFieldTable/>
                  <c15:showDataLabelsRange val="0"/>
                </c:ext>
                <c:ext xmlns:c16="http://schemas.microsoft.com/office/drawing/2014/chart" uri="{C3380CC4-5D6E-409C-BE32-E72D297353CC}">
                  <c16:uniqueId val="{00000003-A795-41B8-9A4E-CB66C4E1F325}"/>
                </c:ext>
              </c:extLst>
            </c:dLbl>
            <c:dLbl>
              <c:idx val="4"/>
              <c:layout>
                <c:manualLayout>
                  <c:x val="-0.39862089103606346"/>
                  <c:y val="9.411789436770732E-4"/>
                </c:manualLayout>
              </c:layout>
              <c:tx>
                <c:rich>
                  <a:bodyPr rot="0" spcFirstLastPara="1" vertOverflow="ellipsis" vert="horz" wrap="square" anchor="ctr" anchorCtr="0"/>
                  <a:lstStyle/>
                  <a:p>
                    <a:pPr algn="l">
                      <a:defRPr sz="1200" b="0" i="0" u="none" strike="noStrike" kern="1200" baseline="0">
                        <a:solidFill>
                          <a:srgbClr val="000000"/>
                        </a:solidFill>
                        <a:latin typeface="Franklin Gothic Book" panose="020B0503020102020204" pitchFamily="34" charset="0"/>
                        <a:ea typeface="+mn-ea"/>
                        <a:cs typeface="+mn-cs"/>
                      </a:defRPr>
                    </a:pPr>
                    <a:fld id="{0B78BB83-AFE4-43F7-BC4E-2B43E26E8812}" type="CATEGORYNAME">
                      <a:rPr lang="en-US">
                        <a:solidFill>
                          <a:srgbClr val="000000"/>
                        </a:solidFill>
                      </a:rPr>
                      <a:pPr algn="l">
                        <a:defRPr>
                          <a:solidFill>
                            <a:srgbClr val="000000"/>
                          </a:solidFill>
                        </a:defRPr>
                      </a:pPr>
                      <a:t>[CATEGORY NAME]</a:t>
                    </a:fld>
                    <a:endParaRPr lang="en-US" baseline="0">
                      <a:solidFill>
                        <a:srgbClr val="000000"/>
                      </a:solidFill>
                    </a:endParaRPr>
                  </a:p>
                  <a:p>
                    <a:pPr algn="l">
                      <a:defRPr>
                        <a:solidFill>
                          <a:srgbClr val="000000"/>
                        </a:solidFill>
                      </a:defRPr>
                    </a:pPr>
                    <a:fld id="{FD659F00-6B7A-4770-8472-3F3A64FA3E7B}" type="VALUE">
                      <a:rPr lang="en-US" b="1">
                        <a:solidFill>
                          <a:srgbClr val="000000"/>
                        </a:solidFill>
                      </a:rPr>
                      <a:pPr algn="l">
                        <a:defRPr>
                          <a:solidFill>
                            <a:srgbClr val="000000"/>
                          </a:solidFill>
                        </a:defRPr>
                      </a:pPr>
                      <a:t>[VALUE]</a:t>
                    </a:fld>
                    <a:endParaRPr lang="en-US"/>
                  </a:p>
                </c:rich>
              </c:tx>
              <c:spPr>
                <a:noFill/>
                <a:ln>
                  <a:noFill/>
                </a:ln>
                <a:effectLst/>
              </c:spPr>
              <c:txPr>
                <a:bodyPr rot="0" spcFirstLastPara="1" vertOverflow="ellipsis" vert="horz" wrap="square" anchor="ctr" anchorCtr="0"/>
                <a:lstStyle/>
                <a:p>
                  <a:pPr algn="l">
                    <a:defRPr sz="1200" b="0" i="0" u="none" strike="noStrike" kern="1200" baseline="0">
                      <a:solidFill>
                        <a:srgbClr val="00000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31733584126038417"/>
                      <c:h val="0.10710741788086907"/>
                    </c:manualLayout>
                  </c15:layout>
                  <c15:dlblFieldTable/>
                  <c15:showDataLabelsRange val="0"/>
                </c:ext>
                <c:ext xmlns:c16="http://schemas.microsoft.com/office/drawing/2014/chart" uri="{C3380CC4-5D6E-409C-BE32-E72D297353CC}">
                  <c16:uniqueId val="{00000004-A795-41B8-9A4E-CB66C4E1F325}"/>
                </c:ext>
              </c:extLst>
            </c:dLbl>
            <c:dLbl>
              <c:idx val="5"/>
              <c:layout>
                <c:manualLayout>
                  <c:x val="-0.18348286316401763"/>
                  <c:y val="3.0337493869795778E-3"/>
                </c:manualLayout>
              </c:layout>
              <c:tx>
                <c:rich>
                  <a:bodyPr/>
                  <a:lstStyle/>
                  <a:p>
                    <a:fld id="{4E3F21BF-1F17-4A6F-85B7-6B50DB720333}" type="CATEGORYNAME">
                      <a:rPr lang="en-US"/>
                      <a:pPr/>
                      <a:t>[CATEGORY NAME]</a:t>
                    </a:fld>
                    <a:endParaRPr lang="en-US" baseline="0"/>
                  </a:p>
                  <a:p>
                    <a:fld id="{CF9DAEE3-8F5F-46AE-B086-5363D1762BAF}" type="VALUE">
                      <a:rPr lang="en-US" b="1"/>
                      <a:pPr/>
                      <a:t>[VALUE]</a:t>
                    </a:fld>
                    <a:endParaRPr lang="en-US"/>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795-41B8-9A4E-CB66C4E1F325}"/>
                </c:ext>
              </c:extLst>
            </c:dLbl>
            <c:dLbl>
              <c:idx val="6"/>
              <c:layout>
                <c:manualLayout>
                  <c:x val="-0.19217459096623732"/>
                  <c:y val="3.2640276869045858E-3"/>
                </c:manualLayout>
              </c:layout>
              <c:tx>
                <c:rich>
                  <a:bodyPr/>
                  <a:lstStyle/>
                  <a:p>
                    <a:fld id="{D55A9087-B98D-4022-A531-7899547DC12F}" type="CATEGORYNAME">
                      <a:rPr lang="en-US"/>
                      <a:pPr/>
                      <a:t>[CATEGORY NAME]</a:t>
                    </a:fld>
                    <a:endParaRPr lang="en-US" baseline="0"/>
                  </a:p>
                  <a:p>
                    <a:fld id="{042D200C-B221-478D-88A1-9E3C803F69DE}" type="VALUE">
                      <a:rPr lang="en-US" b="1"/>
                      <a:pPr/>
                      <a:t>[VALUE]</a:t>
                    </a:fld>
                    <a:endParaRPr lang="en-US"/>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A795-41B8-9A4E-CB66C4E1F325}"/>
                </c:ext>
              </c:extLst>
            </c:dLbl>
            <c:dLbl>
              <c:idx val="7"/>
              <c:layout>
                <c:manualLayout>
                  <c:x val="-0.40549498222989377"/>
                  <c:y val="2.3039773887727948E-4"/>
                </c:manualLayout>
              </c:layout>
              <c:tx>
                <c:rich>
                  <a:bodyPr/>
                  <a:lstStyle/>
                  <a:p>
                    <a:fld id="{F27E89FF-56AD-4EBD-A03B-04A72C4AE1B1}" type="CATEGORYNAME">
                      <a:rPr lang="en-US"/>
                      <a:pPr/>
                      <a:t>[CATEGORY NAME]</a:t>
                    </a:fld>
                    <a:endParaRPr lang="en-US" baseline="0"/>
                  </a:p>
                  <a:p>
                    <a:fld id="{6D000FCF-AA0F-45A7-9E9F-5F86336019C5}" type="VALUE">
                      <a:rPr lang="en-US" b="1"/>
                      <a:pPr/>
                      <a:t>[VALUE]</a:t>
                    </a:fld>
                    <a:endParaRPr lang="en-US"/>
                  </a:p>
                </c:rich>
              </c:tx>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44089447977788698"/>
                      <c:h val="0.11560994026414539"/>
                    </c:manualLayout>
                  </c15:layout>
                  <c15:dlblFieldTable/>
                  <c15:showDataLabelsRange val="0"/>
                </c:ext>
                <c:ext xmlns:c16="http://schemas.microsoft.com/office/drawing/2014/chart" uri="{C3380CC4-5D6E-409C-BE32-E72D297353CC}">
                  <c16:uniqueId val="{00000007-A795-41B8-9A4E-CB66C4E1F325}"/>
                </c:ext>
              </c:extLst>
            </c:dLbl>
            <c:dLbl>
              <c:idx val="8"/>
              <c:layout>
                <c:manualLayout>
                  <c:x val="-0.27668755822693647"/>
                  <c:y val="-1.6320138434523209E-3"/>
                </c:manualLayout>
              </c:layout>
              <c:tx>
                <c:rich>
                  <a:bodyPr/>
                  <a:lstStyle/>
                  <a:p>
                    <a:fld id="{D33F09F6-B0BE-4897-AA16-8AA24713A244}" type="CATEGORYNAME">
                      <a:rPr lang="en-US"/>
                      <a:pPr/>
                      <a:t>[CATEGORY NAME]</a:t>
                    </a:fld>
                    <a:endParaRPr lang="en-US" baseline="0"/>
                  </a:p>
                  <a:p>
                    <a:fld id="{BA03B357-440B-43D7-817B-E59BDEEEEF44}" type="VALUE">
                      <a:rPr lang="en-US" b="1"/>
                      <a:pPr/>
                      <a:t>[VALUE]</a:t>
                    </a:fld>
                    <a:endParaRPr lang="en-US"/>
                  </a:p>
                </c:rich>
              </c:tx>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15639314375214025"/>
                      <c:h val="0.10186861196058662"/>
                    </c:manualLayout>
                  </c15:layout>
                  <c15:dlblFieldTable/>
                  <c15:showDataLabelsRange val="0"/>
                </c:ext>
                <c:ext xmlns:c16="http://schemas.microsoft.com/office/drawing/2014/chart" uri="{C3380CC4-5D6E-409C-BE32-E72D297353CC}">
                  <c16:uniqueId val="{00000008-A795-41B8-9A4E-CB66C4E1F325}"/>
                </c:ext>
              </c:extLst>
            </c:dLbl>
            <c:dLbl>
              <c:idx val="9"/>
              <c:layout>
                <c:manualLayout>
                  <c:x val="-0.40446865435966317"/>
                  <c:y val="-8.1598303393571187E-3"/>
                </c:manualLayout>
              </c:layout>
              <c:tx>
                <c:rich>
                  <a:bodyPr/>
                  <a:lstStyle/>
                  <a:p>
                    <a:fld id="{E6DAA4D8-EFED-4F11-96B0-D052DD68CA52}" type="CATEGORYNAME">
                      <a:rPr lang="en-US"/>
                      <a:pPr/>
                      <a:t>[CATEGORY NAME]</a:t>
                    </a:fld>
                    <a:endParaRPr lang="en-US" baseline="0"/>
                  </a:p>
                  <a:p>
                    <a:fld id="{F4AFB1E1-FC68-4991-A6B8-2D6C92BDBBA3}" type="VALUE">
                      <a:rPr lang="en-US" b="1"/>
                      <a:pPr/>
                      <a:t>[VALUE]</a:t>
                    </a:fld>
                    <a:endParaRPr lang="en-US"/>
                  </a:p>
                </c:rich>
              </c:tx>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37304176205521461"/>
                      <c:h val="9.543291723191151E-2"/>
                    </c:manualLayout>
                  </c15:layout>
                  <c15:dlblFieldTable/>
                  <c15:showDataLabelsRange val="0"/>
                </c:ext>
                <c:ext xmlns:c16="http://schemas.microsoft.com/office/drawing/2014/chart" uri="{C3380CC4-5D6E-409C-BE32-E72D297353CC}">
                  <c16:uniqueId val="{00000009-A795-41B8-9A4E-CB66C4E1F325}"/>
                </c:ext>
              </c:extLst>
            </c:dLbl>
            <c:spPr>
              <a:noFill/>
              <a:ln>
                <a:noFill/>
              </a:ln>
              <a:effectLst/>
            </c:spPr>
            <c:txPr>
              <a:bodyPr rot="0" spcFirstLastPara="1" vertOverflow="ellipsis" vert="horz" wrap="square" anchor="ctr" anchorCtr="0"/>
              <a:lstStyle/>
              <a:p>
                <a:pPr algn="r">
                  <a:defRPr sz="1200" b="0" i="0" u="none" strike="noStrike" kern="1200" baseline="0">
                    <a:solidFill>
                      <a:srgbClr val="00000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'Empl by Ind.'!$A$2:$A$11</c:f>
              <c:strCache>
                <c:ptCount val="10"/>
                <c:pt idx="0">
                  <c:v>Federal Government</c:v>
                </c:pt>
                <c:pt idx="1">
                  <c:v>Management, Scientific, and Technical Consulting Services</c:v>
                </c:pt>
                <c:pt idx="2">
                  <c:v>Other Professional, Scientific, and Technical Services</c:v>
                </c:pt>
                <c:pt idx="3">
                  <c:v>Computer Systems Design and Related Services</c:v>
                </c:pt>
                <c:pt idx="4">
                  <c:v>Restaurants and Other Eating Places</c:v>
                </c:pt>
                <c:pt idx="5">
                  <c:v>State Government</c:v>
                </c:pt>
                <c:pt idx="6">
                  <c:v>Local Government</c:v>
                </c:pt>
                <c:pt idx="7">
                  <c:v>Management of Companies and Enterprises</c:v>
                </c:pt>
                <c:pt idx="8">
                  <c:v>Hospitals</c:v>
                </c:pt>
                <c:pt idx="9">
                  <c:v>Services to Buildings and Dwellings</c:v>
                </c:pt>
              </c:strCache>
            </c:strRef>
          </c:cat>
          <c:val>
            <c:numRef>
              <c:f>'Empl by Ind.'!$B$2:$B$11</c:f>
              <c:numCache>
                <c:formatCode>0.0%</c:formatCode>
                <c:ptCount val="10"/>
                <c:pt idx="0">
                  <c:v>-0.13926701570680625</c:v>
                </c:pt>
                <c:pt idx="1">
                  <c:v>-4.1000000000000002E-2</c:v>
                </c:pt>
                <c:pt idx="2">
                  <c:v>-2.8000000000000001E-2</c:v>
                </c:pt>
                <c:pt idx="3">
                  <c:v>-0.02</c:v>
                </c:pt>
                <c:pt idx="4">
                  <c:v>-0.02</c:v>
                </c:pt>
                <c:pt idx="5">
                  <c:v>1.6E-2</c:v>
                </c:pt>
                <c:pt idx="6">
                  <c:v>1.7999999999999999E-2</c:v>
                </c:pt>
                <c:pt idx="7">
                  <c:v>2.1999999999999999E-2</c:v>
                </c:pt>
                <c:pt idx="8">
                  <c:v>3.1E-2</c:v>
                </c:pt>
                <c:pt idx="9">
                  <c:v>4.2000000000000003E-2</c:v>
                </c:pt>
              </c:numCache>
            </c:numRef>
          </c:val>
          <c:extLst>
            <c:ext xmlns:c16="http://schemas.microsoft.com/office/drawing/2014/chart" uri="{C3380CC4-5D6E-409C-BE32-E72D297353CC}">
              <c16:uniqueId val="{0000000A-A795-41B8-9A4E-CB66C4E1F325}"/>
            </c:ext>
          </c:extLst>
        </c:ser>
        <c:dLbls>
          <c:dLblPos val="outEnd"/>
          <c:showLegendKey val="0"/>
          <c:showVal val="1"/>
          <c:showCatName val="0"/>
          <c:showSerName val="0"/>
          <c:showPercent val="0"/>
          <c:showBubbleSize val="0"/>
        </c:dLbls>
        <c:gapWidth val="70"/>
        <c:axId val="1627354271"/>
        <c:axId val="1627355711"/>
      </c:barChart>
      <c:catAx>
        <c:axId val="1627354271"/>
        <c:scaling>
          <c:orientation val="minMax"/>
        </c:scaling>
        <c:delete val="1"/>
        <c:axPos val="l"/>
        <c:numFmt formatCode="General" sourceLinked="1"/>
        <c:majorTickMark val="none"/>
        <c:minorTickMark val="none"/>
        <c:tickLblPos val="nextTo"/>
        <c:crossAx val="1627355711"/>
        <c:crosses val="autoZero"/>
        <c:auto val="1"/>
        <c:lblAlgn val="ctr"/>
        <c:lblOffset val="100"/>
        <c:noMultiLvlLbl val="0"/>
      </c:catAx>
      <c:valAx>
        <c:axId val="1627355711"/>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6273542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Franklin Gothic Book" panose="020B05030201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'Total postings by month'!$B$1</c:f>
              <c:strCache>
                <c:ptCount val="1"/>
                <c:pt idx="0">
                  <c:v>Total Postings</c:v>
                </c:pt>
              </c:strCache>
            </c:strRef>
          </c:tx>
          <c:spPr>
            <a:ln w="28575" cap="rnd">
              <a:solidFill>
                <a:srgbClr val="C99700"/>
              </a:solidFill>
              <a:round/>
            </a:ln>
            <a:effectLst/>
          </c:spPr>
          <c:marker>
            <c:symbol val="none"/>
          </c:marker>
          <c:dPt>
            <c:idx val="1"/>
            <c:marker>
              <c:symbol val="circle"/>
              <c:size val="7"/>
              <c:spPr>
                <a:solidFill>
                  <a:srgbClr val="C99700"/>
                </a:solidFill>
                <a:ln w="9525">
                  <a:solidFill>
                    <a:srgbClr val="BD8B00"/>
                  </a:solidFill>
                </a:ln>
                <a:effectLst/>
              </c:spPr>
            </c:marker>
            <c:bubble3D val="0"/>
            <c:extLst>
              <c:ext xmlns:c16="http://schemas.microsoft.com/office/drawing/2014/chart" uri="{C3380CC4-5D6E-409C-BE32-E72D297353CC}">
                <c16:uniqueId val="{00000003-324C-4BB0-B9BA-375BDB968BB4}"/>
              </c:ext>
            </c:extLst>
          </c:dPt>
          <c:dPt>
            <c:idx val="13"/>
            <c:marker>
              <c:symbol val="circle"/>
              <c:size val="7"/>
              <c:spPr>
                <a:solidFill>
                  <a:srgbClr val="C99700"/>
                </a:solidFill>
                <a:ln w="9525">
                  <a:solidFill>
                    <a:srgbClr val="BD8B00"/>
                  </a:solidFill>
                </a:ln>
                <a:effectLst/>
              </c:spPr>
            </c:marker>
            <c:bubble3D val="0"/>
            <c:extLst>
              <c:ext xmlns:c16="http://schemas.microsoft.com/office/drawing/2014/chart" uri="{C3380CC4-5D6E-409C-BE32-E72D297353CC}">
                <c16:uniqueId val="{00000002-324C-4BB0-B9BA-375BDB968BB4}"/>
              </c:ext>
            </c:extLst>
          </c:dPt>
          <c:dPt>
            <c:idx val="25"/>
            <c:marker>
              <c:symbol val="circle"/>
              <c:size val="7"/>
              <c:spPr>
                <a:solidFill>
                  <a:srgbClr val="C99700"/>
                </a:solidFill>
                <a:ln w="9525">
                  <a:solidFill>
                    <a:srgbClr val="BD8B00"/>
                  </a:solidFill>
                </a:ln>
                <a:effectLst/>
              </c:spPr>
            </c:marker>
            <c:bubble3D val="0"/>
            <c:extLst>
              <c:ext xmlns:c16="http://schemas.microsoft.com/office/drawing/2014/chart" uri="{C3380CC4-5D6E-409C-BE32-E72D297353CC}">
                <c16:uniqueId val="{00000001-324C-4BB0-B9BA-375BDB968BB4}"/>
              </c:ext>
            </c:extLst>
          </c:dPt>
          <c:dLbls>
            <c:dLbl>
              <c:idx val="1"/>
              <c:layout>
                <c:manualLayout>
                  <c:x val="-2.2011454839091608E-2"/>
                  <c:y val="-4.3700679023674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4C-4BB0-B9BA-375BDB968BB4}"/>
                </c:ext>
              </c:extLst>
            </c:dLbl>
            <c:dLbl>
              <c:idx val="13"/>
              <c:layout>
                <c:manualLayout>
                  <c:x val="-1.6508591129318705E-2"/>
                  <c:y val="-3.20471646173609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4C-4BB0-B9BA-375BDB968BB4}"/>
                </c:ext>
              </c:extLst>
            </c:dLbl>
            <c:dLbl>
              <c:idx val="25"/>
              <c:layout>
                <c:manualLayout>
                  <c:x val="0"/>
                  <c:y val="-3.7873921820517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4C-4BB0-B9BA-375BDB968BB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BD8B00"/>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postings by month'!$A$50:$A$75</c:f>
              <c:numCache>
                <c:formatCode>m/d/yyyy</c:formatCode>
                <c:ptCount val="26"/>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pt idx="12">
                  <c:v>45658</c:v>
                </c:pt>
                <c:pt idx="13">
                  <c:v>45689</c:v>
                </c:pt>
                <c:pt idx="14">
                  <c:v>45717</c:v>
                </c:pt>
                <c:pt idx="15">
                  <c:v>45748</c:v>
                </c:pt>
                <c:pt idx="16">
                  <c:v>45778</c:v>
                </c:pt>
                <c:pt idx="17">
                  <c:v>45809</c:v>
                </c:pt>
                <c:pt idx="18">
                  <c:v>45839</c:v>
                </c:pt>
                <c:pt idx="19">
                  <c:v>45870</c:v>
                </c:pt>
                <c:pt idx="20">
                  <c:v>45901</c:v>
                </c:pt>
                <c:pt idx="21">
                  <c:v>45931</c:v>
                </c:pt>
                <c:pt idx="22">
                  <c:v>45962</c:v>
                </c:pt>
                <c:pt idx="23">
                  <c:v>45992</c:v>
                </c:pt>
                <c:pt idx="24">
                  <c:v>46023</c:v>
                </c:pt>
                <c:pt idx="25">
                  <c:v>46054</c:v>
                </c:pt>
              </c:numCache>
            </c:numRef>
          </c:cat>
          <c:val>
            <c:numRef>
              <c:f>'Total postings by month'!$B$50:$B$75</c:f>
              <c:numCache>
                <c:formatCode>#,##0;[Red]\ \(#,##0\)</c:formatCode>
                <c:ptCount val="26"/>
                <c:pt idx="0">
                  <c:v>32353</c:v>
                </c:pt>
                <c:pt idx="1">
                  <c:v>33358</c:v>
                </c:pt>
                <c:pt idx="2">
                  <c:v>33108</c:v>
                </c:pt>
                <c:pt idx="3">
                  <c:v>31958</c:v>
                </c:pt>
                <c:pt idx="4">
                  <c:v>32901</c:v>
                </c:pt>
                <c:pt idx="5">
                  <c:v>34552</c:v>
                </c:pt>
                <c:pt idx="6">
                  <c:v>35211</c:v>
                </c:pt>
                <c:pt idx="7">
                  <c:v>39819</c:v>
                </c:pt>
                <c:pt idx="8">
                  <c:v>34840</c:v>
                </c:pt>
                <c:pt idx="9">
                  <c:v>38807</c:v>
                </c:pt>
                <c:pt idx="10">
                  <c:v>31923</c:v>
                </c:pt>
                <c:pt idx="11">
                  <c:v>29437</c:v>
                </c:pt>
                <c:pt idx="12">
                  <c:v>35511</c:v>
                </c:pt>
                <c:pt idx="13">
                  <c:v>35777</c:v>
                </c:pt>
                <c:pt idx="14">
                  <c:v>34620</c:v>
                </c:pt>
                <c:pt idx="15">
                  <c:v>34911</c:v>
                </c:pt>
                <c:pt idx="16">
                  <c:v>33833</c:v>
                </c:pt>
                <c:pt idx="17">
                  <c:v>38004</c:v>
                </c:pt>
                <c:pt idx="18">
                  <c:v>38826</c:v>
                </c:pt>
                <c:pt idx="19">
                  <c:v>35055</c:v>
                </c:pt>
                <c:pt idx="20">
                  <c:v>37194</c:v>
                </c:pt>
                <c:pt idx="21">
                  <c:v>36860</c:v>
                </c:pt>
                <c:pt idx="22">
                  <c:v>31981</c:v>
                </c:pt>
                <c:pt idx="23">
                  <c:v>29971</c:v>
                </c:pt>
                <c:pt idx="24">
                  <c:v>35386</c:v>
                </c:pt>
                <c:pt idx="25">
                  <c:v>36612</c:v>
                </c:pt>
              </c:numCache>
            </c:numRef>
          </c:val>
          <c:smooth val="0"/>
          <c:extLst>
            <c:ext xmlns:c16="http://schemas.microsoft.com/office/drawing/2014/chart" uri="{C3380CC4-5D6E-409C-BE32-E72D297353CC}">
              <c16:uniqueId val="{00000000-324C-4BB0-B9BA-375BDB968BB4}"/>
            </c:ext>
          </c:extLst>
        </c:ser>
        <c:dLbls>
          <c:showLegendKey val="0"/>
          <c:showVal val="0"/>
          <c:showCatName val="0"/>
          <c:showSerName val="0"/>
          <c:showPercent val="0"/>
          <c:showBubbleSize val="0"/>
        </c:dLbls>
        <c:smooth val="0"/>
        <c:axId val="831695904"/>
        <c:axId val="831696384"/>
      </c:lineChart>
      <c:dateAx>
        <c:axId val="831695904"/>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831696384"/>
        <c:crosses val="autoZero"/>
        <c:auto val="1"/>
        <c:lblOffset val="100"/>
        <c:baseTimeUnit val="months"/>
      </c:dateAx>
      <c:valAx>
        <c:axId val="831696384"/>
        <c:scaling>
          <c:orientation val="minMax"/>
        </c:scaling>
        <c:delete val="0"/>
        <c:axPos val="l"/>
        <c:majorGridlines>
          <c:spPr>
            <a:ln w="9525" cap="flat" cmpd="sng" algn="ctr">
              <a:solidFill>
                <a:schemeClr val="tx1">
                  <a:lumMod val="15000"/>
                  <a:lumOff val="85000"/>
                </a:schemeClr>
              </a:solidFill>
              <a:round/>
            </a:ln>
            <a:effectLst/>
          </c:spPr>
        </c:majorGridlines>
        <c:numFmt formatCode="#,##0;[Red]\ \(#,##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8316959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Franklin Gothic Book" panose="020B05030201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387863143945058E-2"/>
          <c:y val="4.9165750278588091E-2"/>
          <c:w val="0.91863966259698637"/>
          <c:h val="0.88320572744078985"/>
        </c:manualLayout>
      </c:layout>
      <c:barChart>
        <c:barDir val="bar"/>
        <c:grouping val="clustered"/>
        <c:varyColors val="0"/>
        <c:ser>
          <c:idx val="0"/>
          <c:order val="0"/>
          <c:tx>
            <c:strRef>
              <c:f>'Postings by industry'!$G$1</c:f>
              <c:strCache>
                <c:ptCount val="1"/>
                <c:pt idx="0">
                  <c:v>% Change 2024-2026</c:v>
                </c:pt>
              </c:strCache>
            </c:strRef>
          </c:tx>
          <c:spPr>
            <a:solidFill>
              <a:srgbClr val="C99700"/>
            </a:solidFill>
            <a:ln>
              <a:noFill/>
            </a:ln>
            <a:effectLst/>
          </c:spPr>
          <c:invertIfNegative val="0"/>
          <c:dLbls>
            <c:dLbl>
              <c:idx val="0"/>
              <c:layout>
                <c:manualLayout>
                  <c:x val="-0.35268729884047567"/>
                  <c:y val="-1.0455403275050469E-16"/>
                </c:manualLayout>
              </c:layout>
              <c:tx>
                <c:rich>
                  <a:bodyPr/>
                  <a:lstStyle/>
                  <a:p>
                    <a:fld id="{B05D448A-3D84-4FD9-8B1E-C59452243A06}" type="CATEGORYNAME">
                      <a:rPr lang="en-US"/>
                      <a:pPr/>
                      <a:t>[CATEGORY NAME]</a:t>
                    </a:fld>
                    <a:r>
                      <a:rPr lang="en-US" baseline="0" dirty="0"/>
                      <a:t>
</a:t>
                    </a:r>
                    <a:fld id="{E331DC6B-46AA-4417-BD5D-2A40959C769C}" type="VALUE">
                      <a:rPr lang="en-US" b="1" baseline="0"/>
                      <a:pPr/>
                      <a:t>[VALUE]</a:t>
                    </a:fld>
                    <a:endParaRPr lang="en-US" baseline="0" dirty="0"/>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3F53-4911-8A37-5344BFD13187}"/>
                </c:ext>
              </c:extLst>
            </c:dLbl>
            <c:dLbl>
              <c:idx val="1"/>
              <c:layout>
                <c:manualLayout>
                  <c:x val="-0.34666874425275429"/>
                  <c:y val="1.1226403772752861E-7"/>
                </c:manualLayout>
              </c:layout>
              <c:tx>
                <c:rich>
                  <a:bodyPr/>
                  <a:lstStyle/>
                  <a:p>
                    <a:fld id="{5B32814A-DD84-473E-89FC-0A576D85AFBC}" type="CATEGORYNAME">
                      <a:rPr lang="en-US"/>
                      <a:pPr/>
                      <a:t>[CATEGORY NAME]</a:t>
                    </a:fld>
                    <a:r>
                      <a:rPr lang="en-US" baseline="0" dirty="0"/>
                      <a:t>
</a:t>
                    </a:r>
                    <a:fld id="{764008B8-775E-45C4-B777-B798F46F3C16}" type="VALUE">
                      <a:rPr lang="en-US" b="1" baseline="0"/>
                      <a:pPr/>
                      <a:t>[VALUE]</a:t>
                    </a:fld>
                    <a:endParaRPr lang="en-US" baseline="0" dirty="0"/>
                  </a:p>
                </c:rich>
              </c:tx>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3186486288216163"/>
                      <c:h val="0.10497832630485611"/>
                    </c:manualLayout>
                  </c15:layout>
                  <c15:dlblFieldTable/>
                  <c15:showDataLabelsRange val="0"/>
                </c:ext>
                <c:ext xmlns:c16="http://schemas.microsoft.com/office/drawing/2014/chart" uri="{C3380CC4-5D6E-409C-BE32-E72D297353CC}">
                  <c16:uniqueId val="{00000002-3F53-4911-8A37-5344BFD13187}"/>
                </c:ext>
              </c:extLst>
            </c:dLbl>
            <c:dLbl>
              <c:idx val="2"/>
              <c:layout>
                <c:manualLayout>
                  <c:x val="-0.19138994110915417"/>
                  <c:y val="0"/>
                </c:manualLayout>
              </c:layout>
              <c:tx>
                <c:rich>
                  <a:bodyPr/>
                  <a:lstStyle/>
                  <a:p>
                    <a:fld id="{422AC94C-9679-4C44-8710-E3D9B84FACAA}" type="CATEGORYNAME">
                      <a:rPr lang="en-US"/>
                      <a:pPr/>
                      <a:t>[CATEGORY NAME]</a:t>
                    </a:fld>
                    <a:r>
                      <a:rPr lang="en-US" baseline="0" dirty="0"/>
                      <a:t>
</a:t>
                    </a:r>
                    <a:fld id="{D3C9E584-1EAB-426D-8BB6-2740CB164346}" type="VALUE">
                      <a:rPr lang="en-US" b="1" baseline="0"/>
                      <a:pPr/>
                      <a:t>[VALUE]</a:t>
                    </a:fld>
                    <a:endParaRPr lang="en-US" baseline="0" dirty="0"/>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3F53-4911-8A37-5344BFD13187}"/>
                </c:ext>
              </c:extLst>
            </c:dLbl>
            <c:dLbl>
              <c:idx val="3"/>
              <c:layout>
                <c:manualLayout>
                  <c:x val="-0.35509467328537064"/>
                  <c:y val="2.8516188249726264E-3"/>
                </c:manualLayout>
              </c:layout>
              <c:tx>
                <c:rich>
                  <a:bodyPr/>
                  <a:lstStyle/>
                  <a:p>
                    <a:fld id="{A05E8483-1D7A-425D-B44E-38D0E609E636}" type="CATEGORYNAME">
                      <a:rPr lang="en-US"/>
                      <a:pPr/>
                      <a:t>[CATEGORY NAME]</a:t>
                    </a:fld>
                    <a:r>
                      <a:rPr lang="en-US" baseline="0" dirty="0"/>
                      <a:t>
</a:t>
                    </a:r>
                    <a:fld id="{D73891F2-6C64-4E33-A041-D5C65007DE50}" type="VALUE">
                      <a:rPr lang="en-US" b="1" baseline="0"/>
                      <a:pPr/>
                      <a:t>[VALUE]</a:t>
                    </a:fld>
                    <a:endParaRPr lang="en-US" baseline="0" dirty="0"/>
                  </a:p>
                </c:rich>
              </c:tx>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985143363865887"/>
                      <c:h val="0.10497832630485611"/>
                    </c:manualLayout>
                  </c15:layout>
                  <c15:dlblFieldTable/>
                  <c15:showDataLabelsRange val="0"/>
                </c:ext>
                <c:ext xmlns:c16="http://schemas.microsoft.com/office/drawing/2014/chart" uri="{C3380CC4-5D6E-409C-BE32-E72D297353CC}">
                  <c16:uniqueId val="{00000004-3F53-4911-8A37-5344BFD13187}"/>
                </c:ext>
              </c:extLst>
            </c:dLbl>
            <c:dLbl>
              <c:idx val="4"/>
              <c:layout>
                <c:manualLayout>
                  <c:x val="-0.18416777038427576"/>
                  <c:y val="0"/>
                </c:manualLayout>
              </c:layout>
              <c:tx>
                <c:rich>
                  <a:bodyPr/>
                  <a:lstStyle/>
                  <a:p>
                    <a:fld id="{A0D6CE89-A04A-4490-A716-7B6941A826B8}" type="CATEGORYNAME">
                      <a:rPr lang="en-US"/>
                      <a:pPr/>
                      <a:t>[CATEGORY NAME]</a:t>
                    </a:fld>
                    <a:r>
                      <a:rPr lang="en-US" baseline="0" dirty="0"/>
                      <a:t>
</a:t>
                    </a:r>
                    <a:fld id="{DB0C4122-287C-4753-8BA0-A74D003C4E8C}" type="VALUE">
                      <a:rPr lang="en-US" b="1" baseline="0"/>
                      <a:pPr/>
                      <a:t>[VALUE]</a:t>
                    </a:fld>
                    <a:endParaRPr lang="en-US" baseline="0" dirty="0"/>
                  </a:p>
                </c:rich>
              </c:tx>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F53-4911-8A37-5344BFD13187}"/>
                </c:ext>
              </c:extLst>
            </c:dLbl>
            <c:dLbl>
              <c:idx val="5"/>
              <c:layout>
                <c:manualLayout>
                  <c:x val="-0.3599095643457414"/>
                  <c:y val="-1.1405913979701816E-2"/>
                </c:manualLayout>
              </c:layout>
              <c:tx>
                <c:rich>
                  <a:bodyPr rot="0" spcFirstLastPara="1" vertOverflow="ellipsis" vert="horz" wrap="square" anchor="ctr" anchorCtr="0"/>
                  <a:lstStyle/>
                  <a:p>
                    <a:pPr algn="r">
                      <a:defRPr sz="1200" b="0" i="0" u="none" strike="noStrike" kern="1200" baseline="0">
                        <a:solidFill>
                          <a:srgbClr val="101820"/>
                        </a:solidFill>
                        <a:latin typeface="Franklin Gothic Book" panose="020B0503020102020204" pitchFamily="34" charset="0"/>
                        <a:ea typeface="+mn-ea"/>
                        <a:cs typeface="+mn-cs"/>
                      </a:defRPr>
                    </a:pPr>
                    <a:fld id="{25DFB2A6-6542-46C4-B908-0680CA696320}" type="CATEGORYNAME">
                      <a:rPr lang="en-US"/>
                      <a:pPr algn="r">
                        <a:defRPr sz="1200">
                          <a:solidFill>
                            <a:srgbClr val="101820"/>
                          </a:solidFill>
                        </a:defRPr>
                      </a:pPr>
                      <a:t>[CATEGORY NAME]</a:t>
                    </a:fld>
                    <a:r>
                      <a:rPr lang="en-US" baseline="0" dirty="0"/>
                      <a:t>
</a:t>
                    </a:r>
                    <a:fld id="{72CA06EC-EA01-45E1-BEA0-DC0BC8E7A601}" type="VALUE">
                      <a:rPr lang="en-US" b="1" baseline="0"/>
                      <a:pPr algn="r">
                        <a:defRPr sz="1200">
                          <a:solidFill>
                            <a:srgbClr val="101820"/>
                          </a:solidFill>
                        </a:defRPr>
                      </a:pPr>
                      <a:t>[VALUE]</a:t>
                    </a:fld>
                    <a:endParaRPr lang="en-US" baseline="0" dirty="0"/>
                  </a:p>
                </c:rich>
              </c:tx>
              <c:spPr>
                <a:noFill/>
                <a:ln>
                  <a:noFill/>
                </a:ln>
                <a:effectLst/>
              </c:spPr>
              <c:txPr>
                <a:bodyPr rot="0" spcFirstLastPara="1" vertOverflow="ellipsis" vert="horz" wrap="square" anchor="ctr" anchorCtr="0"/>
                <a:lstStyle/>
                <a:p>
                  <a:pPr algn="r">
                    <a:defRPr sz="1200" b="0" i="0" u="none" strike="noStrike" kern="1200" baseline="0">
                      <a:solidFill>
                        <a:srgbClr val="10182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3560233789094304"/>
                      <c:h val="0.10497832630485611"/>
                    </c:manualLayout>
                  </c15:layout>
                  <c15:dlblFieldTable/>
                  <c15:showDataLabelsRange val="0"/>
                </c:ext>
                <c:ext xmlns:c16="http://schemas.microsoft.com/office/drawing/2014/chart" uri="{C3380CC4-5D6E-409C-BE32-E72D297353CC}">
                  <c16:uniqueId val="{00000018-98AB-43F4-A6DE-465E07D9DA37}"/>
                </c:ext>
              </c:extLst>
            </c:dLbl>
            <c:dLbl>
              <c:idx val="6"/>
              <c:layout>
                <c:manualLayout>
                  <c:x val="-0.36833554076855141"/>
                  <c:y val="-5.7030131218697979E-3"/>
                </c:manualLayout>
              </c:layout>
              <c:tx>
                <c:rich>
                  <a:bodyPr rot="0" spcFirstLastPara="1" vertOverflow="ellipsis" vert="horz" wrap="square" anchor="ctr" anchorCtr="0"/>
                  <a:lstStyle/>
                  <a:p>
                    <a:pPr algn="r">
                      <a:defRPr sz="1200" b="0" i="0" u="none" strike="noStrike" kern="1200" baseline="0">
                        <a:solidFill>
                          <a:srgbClr val="101820"/>
                        </a:solidFill>
                        <a:latin typeface="Franklin Gothic Book" panose="020B0503020102020204" pitchFamily="34" charset="0"/>
                        <a:ea typeface="+mn-ea"/>
                        <a:cs typeface="+mn-cs"/>
                      </a:defRPr>
                    </a:pPr>
                    <a:fld id="{6A25A6F1-90A6-498E-9668-8BE236CCCAF5}" type="CATEGORYNAME">
                      <a:rPr lang="en-US"/>
                      <a:pPr algn="r">
                        <a:defRPr sz="1200">
                          <a:solidFill>
                            <a:srgbClr val="101820"/>
                          </a:solidFill>
                        </a:defRPr>
                      </a:pPr>
                      <a:t>[CATEGORY NAME]</a:t>
                    </a:fld>
                    <a:r>
                      <a:rPr lang="en-US" baseline="0" dirty="0"/>
                      <a:t>
</a:t>
                    </a:r>
                    <a:fld id="{A0D85FE9-6BAF-403D-8D83-53791E6901D9}" type="VALUE">
                      <a:rPr lang="en-US" b="1" baseline="0"/>
                      <a:pPr algn="r">
                        <a:defRPr sz="1200">
                          <a:solidFill>
                            <a:srgbClr val="101820"/>
                          </a:solidFill>
                        </a:defRPr>
                      </a:pPr>
                      <a:t>[VALUE]</a:t>
                    </a:fld>
                    <a:endParaRPr lang="en-US" baseline="0" dirty="0"/>
                  </a:p>
                </c:rich>
              </c:tx>
              <c:spPr>
                <a:noFill/>
                <a:ln>
                  <a:noFill/>
                </a:ln>
                <a:effectLst/>
              </c:spPr>
              <c:txPr>
                <a:bodyPr rot="0" spcFirstLastPara="1" vertOverflow="ellipsis" vert="horz" wrap="square" anchor="ctr" anchorCtr="0"/>
                <a:lstStyle/>
                <a:p>
                  <a:pPr algn="r">
                    <a:defRPr sz="1200" b="0" i="0" u="none" strike="noStrike" kern="1200" baseline="0">
                      <a:solidFill>
                        <a:srgbClr val="10182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98AB-43F4-A6DE-465E07D9DA37}"/>
                </c:ext>
              </c:extLst>
            </c:dLbl>
            <c:dLbl>
              <c:idx val="7"/>
              <c:layout>
                <c:manualLayout>
                  <c:x val="-0.47004911330104365"/>
                  <c:y val="7.1286541382994152E-3"/>
                </c:manualLayout>
              </c:layout>
              <c:tx>
                <c:rich>
                  <a:bodyPr rot="0" spcFirstLastPara="1" vertOverflow="ellipsis" vert="horz" wrap="square" anchor="ctr" anchorCtr="0"/>
                  <a:lstStyle/>
                  <a:p>
                    <a:pPr algn="r">
                      <a:defRPr sz="1200" b="0" i="0" u="none" strike="noStrike" kern="1200" baseline="0">
                        <a:solidFill>
                          <a:srgbClr val="101820"/>
                        </a:solidFill>
                        <a:latin typeface="Franklin Gothic Book" panose="020B0503020102020204" pitchFamily="34" charset="0"/>
                        <a:ea typeface="+mn-ea"/>
                        <a:cs typeface="+mn-cs"/>
                      </a:defRPr>
                    </a:pPr>
                    <a:fld id="{D1810205-98F6-4591-8CDA-92CD91C171F5}" type="CATEGORYNAME">
                      <a:rPr lang="en-US"/>
                      <a:pPr algn="r">
                        <a:defRPr sz="1200">
                          <a:solidFill>
                            <a:srgbClr val="101820"/>
                          </a:solidFill>
                        </a:defRPr>
                      </a:pPr>
                      <a:t>[CATEGORY NAME]</a:t>
                    </a:fld>
                    <a:r>
                      <a:rPr lang="en-US" baseline="0" dirty="0"/>
                      <a:t>
</a:t>
                    </a:r>
                    <a:fld id="{8155F1A3-9F79-4321-AD4B-CC6A40D831B6}" type="VALUE">
                      <a:rPr lang="en-US" b="1" baseline="0"/>
                      <a:pPr algn="r">
                        <a:defRPr sz="1200">
                          <a:solidFill>
                            <a:srgbClr val="101820"/>
                          </a:solidFill>
                        </a:defRPr>
                      </a:pPr>
                      <a:t>[VALUE]</a:t>
                    </a:fld>
                    <a:endParaRPr lang="en-US" baseline="0" dirty="0"/>
                  </a:p>
                </c:rich>
              </c:tx>
              <c:spPr>
                <a:noFill/>
                <a:ln>
                  <a:noFill/>
                </a:ln>
                <a:effectLst/>
              </c:spPr>
              <c:txPr>
                <a:bodyPr rot="0" spcFirstLastPara="1" vertOverflow="ellipsis" vert="horz" wrap="square" anchor="ctr" anchorCtr="0"/>
                <a:lstStyle/>
                <a:p>
                  <a:pPr algn="r">
                    <a:defRPr sz="1200" b="0" i="0" u="none" strike="noStrike" kern="1200" baseline="0">
                      <a:solidFill>
                        <a:srgbClr val="10182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2086294509580687"/>
                      <c:h val="0.10497832630485611"/>
                    </c:manualLayout>
                  </c15:layout>
                  <c15:dlblFieldTable/>
                  <c15:showDataLabelsRange val="0"/>
                </c:ext>
                <c:ext xmlns:c16="http://schemas.microsoft.com/office/drawing/2014/chart" uri="{C3380CC4-5D6E-409C-BE32-E72D297353CC}">
                  <c16:uniqueId val="{00000016-98AB-43F4-A6DE-465E07D9DA37}"/>
                </c:ext>
              </c:extLst>
            </c:dLbl>
            <c:dLbl>
              <c:idx val="8"/>
              <c:layout>
                <c:manualLayout>
                  <c:x val="-0.34546503333521006"/>
                  <c:y val="2.851506560934899E-3"/>
                </c:manualLayout>
              </c:layout>
              <c:tx>
                <c:rich>
                  <a:bodyPr rot="0" spcFirstLastPara="1" vertOverflow="ellipsis" vert="horz" wrap="square" anchor="ctr" anchorCtr="0"/>
                  <a:lstStyle/>
                  <a:p>
                    <a:pPr algn="r">
                      <a:defRPr sz="1200" b="0" i="0" u="none" strike="noStrike" kern="1200" baseline="0">
                        <a:solidFill>
                          <a:srgbClr val="101820"/>
                        </a:solidFill>
                        <a:latin typeface="Franklin Gothic Book" panose="020B0503020102020204" pitchFamily="34" charset="0"/>
                        <a:ea typeface="+mn-ea"/>
                        <a:cs typeface="+mn-cs"/>
                      </a:defRPr>
                    </a:pPr>
                    <a:fld id="{4410B58B-4369-4FB6-AFBF-215FA43C837A}" type="CATEGORYNAME">
                      <a:rPr lang="en-US"/>
                      <a:pPr algn="r">
                        <a:defRPr sz="1200">
                          <a:solidFill>
                            <a:srgbClr val="101820"/>
                          </a:solidFill>
                        </a:defRPr>
                      </a:pPr>
                      <a:t>[CATEGORY NAME]</a:t>
                    </a:fld>
                    <a:r>
                      <a:rPr lang="en-US" baseline="0" dirty="0"/>
                      <a:t>
</a:t>
                    </a:r>
                    <a:fld id="{216C77C3-BA21-48A4-B4D0-89CF9227EF0A}" type="VALUE">
                      <a:rPr lang="en-US" b="1" baseline="0"/>
                      <a:pPr algn="r">
                        <a:defRPr sz="1200">
                          <a:solidFill>
                            <a:srgbClr val="101820"/>
                          </a:solidFill>
                        </a:defRPr>
                      </a:pPr>
                      <a:t>[VALUE]</a:t>
                    </a:fld>
                    <a:endParaRPr lang="en-US" baseline="0" dirty="0"/>
                  </a:p>
                </c:rich>
              </c:tx>
              <c:spPr>
                <a:noFill/>
                <a:ln>
                  <a:noFill/>
                </a:ln>
                <a:effectLst/>
              </c:spPr>
              <c:txPr>
                <a:bodyPr rot="0" spcFirstLastPara="1" vertOverflow="ellipsis" vert="horz" wrap="square" anchor="ctr" anchorCtr="0"/>
                <a:lstStyle/>
                <a:p>
                  <a:pPr algn="r">
                    <a:defRPr sz="1200" b="0" i="0" u="none" strike="noStrike" kern="1200" baseline="0">
                      <a:solidFill>
                        <a:srgbClr val="10182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98AB-43F4-A6DE-465E07D9DA37}"/>
                </c:ext>
              </c:extLst>
            </c:dLbl>
            <c:dLbl>
              <c:idx val="9"/>
              <c:layout>
                <c:manualLayout>
                  <c:x val="-0.65120760639145858"/>
                  <c:y val="4.2773721054401807E-3"/>
                </c:manualLayout>
              </c:layout>
              <c:tx>
                <c:rich>
                  <a:bodyPr rot="0" spcFirstLastPara="1" vertOverflow="ellipsis" vert="horz" wrap="square" anchor="ctr" anchorCtr="0"/>
                  <a:lstStyle/>
                  <a:p>
                    <a:pPr algn="r">
                      <a:defRPr sz="1200" b="0" i="0" u="none" strike="noStrike" kern="1200" baseline="0">
                        <a:solidFill>
                          <a:srgbClr val="101820"/>
                        </a:solidFill>
                        <a:latin typeface="Franklin Gothic Book" panose="020B0503020102020204" pitchFamily="34" charset="0"/>
                        <a:ea typeface="+mn-ea"/>
                        <a:cs typeface="+mn-cs"/>
                      </a:defRPr>
                    </a:pPr>
                    <a:fld id="{D70ABC10-D8A3-450D-AD33-FFAF81D97EE0}" type="CATEGORYNAME">
                      <a:rPr lang="en-US"/>
                      <a:pPr algn="r">
                        <a:defRPr sz="1200">
                          <a:solidFill>
                            <a:srgbClr val="101820"/>
                          </a:solidFill>
                        </a:defRPr>
                      </a:pPr>
                      <a:t>[CATEGORY NAME]</a:t>
                    </a:fld>
                    <a:r>
                      <a:rPr lang="en-US" baseline="0" dirty="0"/>
                      <a:t>
</a:t>
                    </a:r>
                    <a:fld id="{7F242ABB-EC78-4A96-BFA1-9A1532B25D7B}" type="VALUE">
                      <a:rPr lang="en-US" b="1" baseline="0"/>
                      <a:pPr algn="r">
                        <a:defRPr sz="1200">
                          <a:solidFill>
                            <a:srgbClr val="101820"/>
                          </a:solidFill>
                        </a:defRPr>
                      </a:pPr>
                      <a:t>[VALUE]</a:t>
                    </a:fld>
                    <a:endParaRPr lang="en-US" baseline="0" dirty="0"/>
                  </a:p>
                </c:rich>
              </c:tx>
              <c:spPr>
                <a:noFill/>
                <a:ln>
                  <a:noFill/>
                </a:ln>
                <a:effectLst/>
              </c:spPr>
              <c:txPr>
                <a:bodyPr rot="0" spcFirstLastPara="1" vertOverflow="ellipsis" vert="horz" wrap="square" anchor="ctr" anchorCtr="0"/>
                <a:lstStyle/>
                <a:p>
                  <a:pPr algn="r">
                    <a:defRPr sz="1200" b="0" i="0" u="none" strike="noStrike" kern="1200" baseline="0">
                      <a:solidFill>
                        <a:srgbClr val="10182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4305937441532349"/>
                      <c:h val="0.10497832630485611"/>
                    </c:manualLayout>
                  </c15:layout>
                  <c15:dlblFieldTable/>
                  <c15:showDataLabelsRange val="0"/>
                </c:ext>
                <c:ext xmlns:c16="http://schemas.microsoft.com/office/drawing/2014/chart" uri="{C3380CC4-5D6E-409C-BE32-E72D297353CC}">
                  <c16:uniqueId val="{00000014-98AB-43F4-A6DE-465E07D9DA37}"/>
                </c:ext>
              </c:extLst>
            </c:dLbl>
            <c:spPr>
              <a:noFill/>
              <a:ln>
                <a:noFill/>
              </a:ln>
              <a:effectLst/>
            </c:spPr>
            <c:txPr>
              <a:bodyPr rot="0" spcFirstLastPara="1" vertOverflow="ellipsis" vert="horz" wrap="square" anchor="ctr" anchorCtr="0"/>
              <a:lstStyle/>
              <a:p>
                <a:pPr algn="l">
                  <a:defRPr sz="1200" b="0" i="0" u="none" strike="noStrike" kern="1200" baseline="0">
                    <a:solidFill>
                      <a:srgbClr val="101820"/>
                    </a:solidFill>
                    <a:latin typeface="Franklin Gothic Book" panose="020B0503020102020204" pitchFamily="34" charset="0"/>
                    <a:ea typeface="+mn-ea"/>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'Postings by industry'!$A$2:$A$22</c:f>
              <c:strCache>
                <c:ptCount val="10"/>
                <c:pt idx="0">
                  <c:v>Public Administration</c:v>
                </c:pt>
                <c:pt idx="1">
                  <c:v>Accommodation and Food Services</c:v>
                </c:pt>
                <c:pt idx="2">
                  <c:v>Retail Trade</c:v>
                </c:pt>
                <c:pt idx="3">
                  <c:v>Other Services (except Public Administration)</c:v>
                </c:pt>
                <c:pt idx="4">
                  <c:v>Educational Services</c:v>
                </c:pt>
                <c:pt idx="5">
                  <c:v>Real Estate and Rental and Leasing</c:v>
                </c:pt>
                <c:pt idx="6">
                  <c:v>Finance and Insurance</c:v>
                </c:pt>
                <c:pt idx="7">
                  <c:v>Administrative and Waste Services</c:v>
                </c:pt>
                <c:pt idx="8">
                  <c:v>Construction</c:v>
                </c:pt>
                <c:pt idx="9">
                  <c:v>Transportation and Warehousing</c:v>
                </c:pt>
              </c:strCache>
              <c:extLst/>
            </c:strRef>
          </c:cat>
          <c:val>
            <c:numRef>
              <c:f>'Postings by industry'!$G$2:$G$22</c:f>
              <c:numCache>
                <c:formatCode>0%</c:formatCode>
                <c:ptCount val="10"/>
                <c:pt idx="0">
                  <c:v>-0.33994053518334988</c:v>
                </c:pt>
                <c:pt idx="1">
                  <c:v>-0.14083601286173633</c:v>
                </c:pt>
                <c:pt idx="2">
                  <c:v>-0.13748730104977988</c:v>
                </c:pt>
                <c:pt idx="3">
                  <c:v>-7.2847682119205295E-2</c:v>
                </c:pt>
                <c:pt idx="4">
                  <c:v>-5.661948376353039E-2</c:v>
                </c:pt>
                <c:pt idx="5">
                  <c:v>0.15221579961464354</c:v>
                </c:pt>
                <c:pt idx="6">
                  <c:v>0.28006206361520558</c:v>
                </c:pt>
                <c:pt idx="7">
                  <c:v>0.31560509554140126</c:v>
                </c:pt>
                <c:pt idx="8">
                  <c:v>0.32716763005780347</c:v>
                </c:pt>
                <c:pt idx="9">
                  <c:v>0.70370370370370372</c:v>
                </c:pt>
              </c:numCache>
              <c:extLst/>
            </c:numRef>
          </c:val>
          <c:extLst>
            <c:ext xmlns:c16="http://schemas.microsoft.com/office/drawing/2014/chart" uri="{C3380CC4-5D6E-409C-BE32-E72D297353CC}">
              <c16:uniqueId val="{0000000A-3F53-4911-8A37-5344BFD13187}"/>
            </c:ext>
          </c:extLst>
        </c:ser>
        <c:dLbls>
          <c:dLblPos val="outEnd"/>
          <c:showLegendKey val="0"/>
          <c:showVal val="1"/>
          <c:showCatName val="0"/>
          <c:showSerName val="0"/>
          <c:showPercent val="0"/>
          <c:showBubbleSize val="0"/>
        </c:dLbls>
        <c:gapWidth val="70"/>
        <c:axId val="830469872"/>
        <c:axId val="830449712"/>
      </c:barChart>
      <c:catAx>
        <c:axId val="830469872"/>
        <c:scaling>
          <c:orientation val="minMax"/>
        </c:scaling>
        <c:delete val="1"/>
        <c:axPos val="l"/>
        <c:numFmt formatCode="General" sourceLinked="1"/>
        <c:majorTickMark val="none"/>
        <c:minorTickMark val="none"/>
        <c:tickLblPos val="nextTo"/>
        <c:crossAx val="830449712"/>
        <c:crosses val="autoZero"/>
        <c:auto val="1"/>
        <c:lblAlgn val="ctr"/>
        <c:lblOffset val="100"/>
        <c:noMultiLvlLbl val="0"/>
      </c:catAx>
      <c:valAx>
        <c:axId val="83044971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101820"/>
                </a:solidFill>
                <a:latin typeface="Franklin Gothic Book" panose="020B0503020102020204" pitchFamily="34" charset="0"/>
                <a:ea typeface="+mn-ea"/>
                <a:cs typeface="+mn-cs"/>
              </a:defRPr>
            </a:pPr>
            <a:endParaRPr lang="en-US"/>
          </a:p>
        </c:txPr>
        <c:crossAx val="830469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Franklin Gothic Book" panose="020B05030201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50137462633765E-2"/>
          <c:y val="2.0693567859532129E-2"/>
          <c:w val="0.89898183046905844"/>
          <c:h val="0.81769074042902978"/>
        </c:manualLayout>
      </c:layout>
      <c:lineChart>
        <c:grouping val="standard"/>
        <c:varyColors val="0"/>
        <c:ser>
          <c:idx val="0"/>
          <c:order val="0"/>
          <c:tx>
            <c:strRef>
              <c:f>UR!$B$1</c:f>
              <c:strCache>
                <c:ptCount val="1"/>
                <c:pt idx="0">
                  <c:v>Alexandria/Arlington</c:v>
                </c:pt>
              </c:strCache>
            </c:strRef>
          </c:tx>
          <c:spPr>
            <a:ln w="25400" cap="rnd">
              <a:solidFill>
                <a:srgbClr val="C99700"/>
              </a:solidFill>
              <a:round/>
            </a:ln>
            <a:effectLst/>
          </c:spPr>
          <c:marker>
            <c:symbol val="none"/>
          </c:marker>
          <c:dPt>
            <c:idx val="1"/>
            <c:marker>
              <c:symbol val="none"/>
            </c:marker>
            <c:bubble3D val="0"/>
            <c:extLst>
              <c:ext xmlns:c16="http://schemas.microsoft.com/office/drawing/2014/chart" uri="{C3380CC4-5D6E-409C-BE32-E72D297353CC}">
                <c16:uniqueId val="{00000000-2928-4B3F-96BC-20BC31043BDD}"/>
              </c:ext>
            </c:extLst>
          </c:dPt>
          <c:dPt>
            <c:idx val="3"/>
            <c:marker>
              <c:symbol val="none"/>
            </c:marker>
            <c:bubble3D val="0"/>
            <c:extLst>
              <c:ext xmlns:c16="http://schemas.microsoft.com/office/drawing/2014/chart" uri="{C3380CC4-5D6E-409C-BE32-E72D297353CC}">
                <c16:uniqueId val="{00000001-2928-4B3F-96BC-20BC31043BDD}"/>
              </c:ext>
            </c:extLst>
          </c:dPt>
          <c:dPt>
            <c:idx val="6"/>
            <c:marker>
              <c:symbol val="none"/>
            </c:marker>
            <c:bubble3D val="0"/>
            <c:extLst>
              <c:ext xmlns:c16="http://schemas.microsoft.com/office/drawing/2014/chart" uri="{C3380CC4-5D6E-409C-BE32-E72D297353CC}">
                <c16:uniqueId val="{00000002-2928-4B3F-96BC-20BC31043BDD}"/>
              </c:ext>
            </c:extLst>
          </c:dPt>
          <c:dPt>
            <c:idx val="9"/>
            <c:marker>
              <c:symbol val="none"/>
            </c:marker>
            <c:bubble3D val="0"/>
            <c:extLst>
              <c:ext xmlns:c16="http://schemas.microsoft.com/office/drawing/2014/chart" uri="{C3380CC4-5D6E-409C-BE32-E72D297353CC}">
                <c16:uniqueId val="{00000003-2928-4B3F-96BC-20BC31043BDD}"/>
              </c:ext>
            </c:extLst>
          </c:dPt>
          <c:dPt>
            <c:idx val="23"/>
            <c:marker>
              <c:symbol val="circle"/>
              <c:size val="7"/>
              <c:spPr>
                <a:solidFill>
                  <a:srgbClr val="C99700"/>
                </a:solidFill>
                <a:ln w="9525">
                  <a:solidFill>
                    <a:srgbClr val="BD8B00"/>
                  </a:solidFill>
                </a:ln>
                <a:effectLst/>
              </c:spPr>
            </c:marker>
            <c:bubble3D val="0"/>
            <c:extLst>
              <c:ext xmlns:c16="http://schemas.microsoft.com/office/drawing/2014/chart" uri="{C3380CC4-5D6E-409C-BE32-E72D297353CC}">
                <c16:uniqueId val="{0000001E-2928-4B3F-96BC-20BC31043BDD}"/>
              </c:ext>
            </c:extLst>
          </c:dPt>
          <c:dPt>
            <c:idx val="33"/>
            <c:marker>
              <c:symbol val="none"/>
            </c:marker>
            <c:bubble3D val="0"/>
            <c:spPr>
              <a:ln w="25400" cap="rnd">
                <a:solidFill>
                  <a:srgbClr val="C99700"/>
                </a:solidFill>
                <a:prstDash val="sysDot"/>
                <a:round/>
              </a:ln>
              <a:effectLst/>
            </c:spPr>
            <c:extLst>
              <c:ext xmlns:c16="http://schemas.microsoft.com/office/drawing/2014/chart" uri="{C3380CC4-5D6E-409C-BE32-E72D297353CC}">
                <c16:uniqueId val="{00000005-2928-4B3F-96BC-20BC31043BDD}"/>
              </c:ext>
            </c:extLst>
          </c:dPt>
          <c:dPt>
            <c:idx val="34"/>
            <c:marker>
              <c:symbol val="none"/>
            </c:marker>
            <c:bubble3D val="0"/>
            <c:spPr>
              <a:ln w="25400" cap="rnd">
                <a:solidFill>
                  <a:srgbClr val="C99700"/>
                </a:solidFill>
                <a:prstDash val="sysDot"/>
                <a:round/>
              </a:ln>
              <a:effectLst/>
            </c:spPr>
            <c:extLst>
              <c:ext xmlns:c16="http://schemas.microsoft.com/office/drawing/2014/chart" uri="{C3380CC4-5D6E-409C-BE32-E72D297353CC}">
                <c16:uniqueId val="{00000007-2928-4B3F-96BC-20BC31043BDD}"/>
              </c:ext>
            </c:extLst>
          </c:dPt>
          <c:dPt>
            <c:idx val="35"/>
            <c:marker>
              <c:symbol val="circle"/>
              <c:size val="7"/>
              <c:spPr>
                <a:solidFill>
                  <a:srgbClr val="C99700"/>
                </a:solidFill>
                <a:ln w="9525">
                  <a:solidFill>
                    <a:srgbClr val="BD8B00"/>
                  </a:solidFill>
                </a:ln>
                <a:effectLst/>
              </c:spPr>
            </c:marker>
            <c:bubble3D val="0"/>
            <c:extLst>
              <c:ext xmlns:c16="http://schemas.microsoft.com/office/drawing/2014/chart" uri="{C3380CC4-5D6E-409C-BE32-E72D297353CC}">
                <c16:uniqueId val="{0000001D-2928-4B3F-96BC-20BC31043BDD}"/>
              </c:ext>
            </c:extLst>
          </c:dPt>
          <c:dLbls>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928-4B3F-96BC-20BC31043BDD}"/>
                </c:ext>
              </c:extLst>
            </c:dLbl>
            <c:dLbl>
              <c:idx val="35"/>
              <c:layout>
                <c:manualLayout>
                  <c:x val="0"/>
                  <c:y val="2.6884816133260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928-4B3F-96BC-20BC31043BD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BD8B00"/>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UR!$A$38:$A$73</c:f>
              <c:numCache>
                <c:formatCode>m/d/yyyy</c:formatCode>
                <c:ptCount val="36"/>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numCache>
            </c:numRef>
          </c:cat>
          <c:val>
            <c:numRef>
              <c:f>UR!$B$38:$B$73</c:f>
              <c:numCache>
                <c:formatCode>0.0%</c:formatCode>
                <c:ptCount val="36"/>
                <c:pt idx="0">
                  <c:v>2.2784153278115959E-2</c:v>
                </c:pt>
                <c:pt idx="1">
                  <c:v>2.1916928856166931E-2</c:v>
                </c:pt>
                <c:pt idx="2">
                  <c:v>2.0877498782996499E-2</c:v>
                </c:pt>
                <c:pt idx="3">
                  <c:v>1.8858053222665851E-2</c:v>
                </c:pt>
                <c:pt idx="4">
                  <c:v>2.088964867053425E-2</c:v>
                </c:pt>
                <c:pt idx="5">
                  <c:v>2.1641486320947329E-2</c:v>
                </c:pt>
                <c:pt idx="6">
                  <c:v>2.1161941965154189E-2</c:v>
                </c:pt>
                <c:pt idx="7">
                  <c:v>2.2726116444440961E-2</c:v>
                </c:pt>
                <c:pt idx="8">
                  <c:v>2.2254619961385402E-2</c:v>
                </c:pt>
                <c:pt idx="9">
                  <c:v>2.1986374197613519E-2</c:v>
                </c:pt>
                <c:pt idx="10">
                  <c:v>2.079960291667159E-2</c:v>
                </c:pt>
                <c:pt idx="11">
                  <c:v>1.8688510276894749E-2</c:v>
                </c:pt>
                <c:pt idx="12">
                  <c:v>2.285797739858771E-2</c:v>
                </c:pt>
                <c:pt idx="13">
                  <c:v>2.357505104911338E-2</c:v>
                </c:pt>
                <c:pt idx="14">
                  <c:v>2.128773815339521E-2</c:v>
                </c:pt>
                <c:pt idx="15">
                  <c:v>2.0181022400739119E-2</c:v>
                </c:pt>
                <c:pt idx="16">
                  <c:v>2.262480467303923E-2</c:v>
                </c:pt>
                <c:pt idx="17">
                  <c:v>2.3668090562889609E-2</c:v>
                </c:pt>
                <c:pt idx="18">
                  <c:v>2.551383361212051E-2</c:v>
                </c:pt>
                <c:pt idx="19">
                  <c:v>2.618907901026345E-2</c:v>
                </c:pt>
                <c:pt idx="20">
                  <c:v>2.4271769083464369E-2</c:v>
                </c:pt>
                <c:pt idx="21">
                  <c:v>2.345203011489165E-2</c:v>
                </c:pt>
                <c:pt idx="22">
                  <c:v>2.3831741036743199E-2</c:v>
                </c:pt>
                <c:pt idx="23">
                  <c:v>2.0590658643351668E-2</c:v>
                </c:pt>
                <c:pt idx="24">
                  <c:v>2.5629278072772269E-2</c:v>
                </c:pt>
                <c:pt idx="25">
                  <c:v>2.8055986583282389E-2</c:v>
                </c:pt>
                <c:pt idx="26">
                  <c:v>3.275484769405404E-2</c:v>
                </c:pt>
                <c:pt idx="27">
                  <c:v>3.2060359928061201E-2</c:v>
                </c:pt>
                <c:pt idx="28">
                  <c:v>3.3547376664056383E-2</c:v>
                </c:pt>
                <c:pt idx="29">
                  <c:v>3.5025243946724141E-2</c:v>
                </c:pt>
                <c:pt idx="30">
                  <c:v>3.6434078493665492E-2</c:v>
                </c:pt>
                <c:pt idx="31">
                  <c:v>3.7001577373712007E-2</c:v>
                </c:pt>
                <c:pt idx="32">
                  <c:v>3.2833487314334449E-2</c:v>
                </c:pt>
                <c:pt idx="33">
                  <c:v>3.4829135059278885E-2</c:v>
                </c:pt>
                <c:pt idx="34">
                  <c:v>3.6824782804223327E-2</c:v>
                </c:pt>
                <c:pt idx="35">
                  <c:v>3.1608716029964332E-2</c:v>
                </c:pt>
              </c:numCache>
            </c:numRef>
          </c:val>
          <c:smooth val="0"/>
          <c:extLst>
            <c:ext xmlns:c16="http://schemas.microsoft.com/office/drawing/2014/chart" uri="{C3380CC4-5D6E-409C-BE32-E72D297353CC}">
              <c16:uniqueId val="{00000008-2928-4B3F-96BC-20BC31043BDD}"/>
            </c:ext>
          </c:extLst>
        </c:ser>
        <c:ser>
          <c:idx val="1"/>
          <c:order val="1"/>
          <c:tx>
            <c:strRef>
              <c:f>UR!$D$1</c:f>
              <c:strCache>
                <c:ptCount val="1"/>
                <c:pt idx="0">
                  <c:v>NOVA Region</c:v>
                </c:pt>
              </c:strCache>
            </c:strRef>
          </c:tx>
          <c:spPr>
            <a:ln w="25400" cap="rnd">
              <a:solidFill>
                <a:srgbClr val="046A38"/>
              </a:solidFill>
              <a:round/>
            </a:ln>
            <a:effectLst/>
          </c:spPr>
          <c:marker>
            <c:symbol val="none"/>
          </c:marker>
          <c:dPt>
            <c:idx val="1"/>
            <c:marker>
              <c:symbol val="none"/>
            </c:marker>
            <c:bubble3D val="0"/>
            <c:extLst>
              <c:ext xmlns:c16="http://schemas.microsoft.com/office/drawing/2014/chart" uri="{C3380CC4-5D6E-409C-BE32-E72D297353CC}">
                <c16:uniqueId val="{00000009-2928-4B3F-96BC-20BC31043BDD}"/>
              </c:ext>
            </c:extLst>
          </c:dPt>
          <c:dPt>
            <c:idx val="3"/>
            <c:marker>
              <c:symbol val="none"/>
            </c:marker>
            <c:bubble3D val="0"/>
            <c:extLst>
              <c:ext xmlns:c16="http://schemas.microsoft.com/office/drawing/2014/chart" uri="{C3380CC4-5D6E-409C-BE32-E72D297353CC}">
                <c16:uniqueId val="{0000000A-2928-4B3F-96BC-20BC31043BDD}"/>
              </c:ext>
            </c:extLst>
          </c:dPt>
          <c:dPt>
            <c:idx val="6"/>
            <c:marker>
              <c:symbol val="none"/>
            </c:marker>
            <c:bubble3D val="0"/>
            <c:extLst>
              <c:ext xmlns:c16="http://schemas.microsoft.com/office/drawing/2014/chart" uri="{C3380CC4-5D6E-409C-BE32-E72D297353CC}">
                <c16:uniqueId val="{0000000B-2928-4B3F-96BC-20BC31043BDD}"/>
              </c:ext>
            </c:extLst>
          </c:dPt>
          <c:dPt>
            <c:idx val="9"/>
            <c:marker>
              <c:symbol val="none"/>
            </c:marker>
            <c:bubble3D val="0"/>
            <c:extLst>
              <c:ext xmlns:c16="http://schemas.microsoft.com/office/drawing/2014/chart" uri="{C3380CC4-5D6E-409C-BE32-E72D297353CC}">
                <c16:uniqueId val="{0000000C-2928-4B3F-96BC-20BC31043BDD}"/>
              </c:ext>
            </c:extLst>
          </c:dPt>
          <c:dPt>
            <c:idx val="23"/>
            <c:marker>
              <c:symbol val="circle"/>
              <c:size val="7"/>
              <c:spPr>
                <a:solidFill>
                  <a:srgbClr val="046A38"/>
                </a:solidFill>
                <a:ln w="9525">
                  <a:solidFill>
                    <a:srgbClr val="046A38"/>
                  </a:solidFill>
                </a:ln>
                <a:effectLst/>
              </c:spPr>
            </c:marker>
            <c:bubble3D val="0"/>
            <c:extLst>
              <c:ext xmlns:c16="http://schemas.microsoft.com/office/drawing/2014/chart" uri="{C3380CC4-5D6E-409C-BE32-E72D297353CC}">
                <c16:uniqueId val="{0000001F-2928-4B3F-96BC-20BC31043BDD}"/>
              </c:ext>
            </c:extLst>
          </c:dPt>
          <c:dPt>
            <c:idx val="33"/>
            <c:marker>
              <c:symbol val="none"/>
            </c:marker>
            <c:bubble3D val="0"/>
            <c:spPr>
              <a:ln w="25400" cap="rnd">
                <a:solidFill>
                  <a:srgbClr val="046A38"/>
                </a:solidFill>
                <a:prstDash val="sysDot"/>
                <a:round/>
              </a:ln>
              <a:effectLst/>
            </c:spPr>
            <c:extLst>
              <c:ext xmlns:c16="http://schemas.microsoft.com/office/drawing/2014/chart" uri="{C3380CC4-5D6E-409C-BE32-E72D297353CC}">
                <c16:uniqueId val="{0000000E-2928-4B3F-96BC-20BC31043BDD}"/>
              </c:ext>
            </c:extLst>
          </c:dPt>
          <c:dPt>
            <c:idx val="34"/>
            <c:marker>
              <c:symbol val="none"/>
            </c:marker>
            <c:bubble3D val="0"/>
            <c:spPr>
              <a:ln w="25400" cap="rnd">
                <a:solidFill>
                  <a:srgbClr val="046A38"/>
                </a:solidFill>
                <a:prstDash val="sysDot"/>
                <a:round/>
              </a:ln>
              <a:effectLst/>
            </c:spPr>
            <c:extLst>
              <c:ext xmlns:c16="http://schemas.microsoft.com/office/drawing/2014/chart" uri="{C3380CC4-5D6E-409C-BE32-E72D297353CC}">
                <c16:uniqueId val="{00000010-2928-4B3F-96BC-20BC31043BDD}"/>
              </c:ext>
            </c:extLst>
          </c:dPt>
          <c:dPt>
            <c:idx val="35"/>
            <c:marker>
              <c:symbol val="circle"/>
              <c:size val="7"/>
              <c:spPr>
                <a:solidFill>
                  <a:srgbClr val="046A38"/>
                </a:solidFill>
                <a:ln w="9525">
                  <a:solidFill>
                    <a:srgbClr val="046A38"/>
                  </a:solidFill>
                </a:ln>
                <a:effectLst/>
              </c:spPr>
            </c:marker>
            <c:bubble3D val="0"/>
            <c:extLst>
              <c:ext xmlns:c16="http://schemas.microsoft.com/office/drawing/2014/chart" uri="{C3380CC4-5D6E-409C-BE32-E72D297353CC}">
                <c16:uniqueId val="{0000001C-2928-4B3F-96BC-20BC31043BDD}"/>
              </c:ext>
            </c:extLst>
          </c:dPt>
          <c:dLbls>
            <c:dLbl>
              <c:idx val="23"/>
              <c:layout>
                <c:manualLayout>
                  <c:x val="-2.6684792714841473E-2"/>
                  <c:y val="-5.3769632266521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928-4B3F-96BC-20BC31043BDD}"/>
                </c:ext>
              </c:extLst>
            </c:dLbl>
            <c:dLbl>
              <c:idx val="35"/>
              <c:layout>
                <c:manualLayout>
                  <c:x val="0"/>
                  <c:y val="-1.8819371293282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928-4B3F-96BC-20BC31043BD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46A38"/>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UR!$A$38:$A$73</c:f>
              <c:numCache>
                <c:formatCode>m/d/yyyy</c:formatCode>
                <c:ptCount val="36"/>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numCache>
            </c:numRef>
          </c:cat>
          <c:val>
            <c:numRef>
              <c:f>UR!$D$38:$D$73</c:f>
              <c:numCache>
                <c:formatCode>0.0%</c:formatCode>
                <c:ptCount val="36"/>
                <c:pt idx="0">
                  <c:v>2.4098988644976321E-2</c:v>
                </c:pt>
                <c:pt idx="1">
                  <c:v>2.335697444594759E-2</c:v>
                </c:pt>
                <c:pt idx="2">
                  <c:v>2.2721754449387462E-2</c:v>
                </c:pt>
                <c:pt idx="3">
                  <c:v>1.9651576712790272E-2</c:v>
                </c:pt>
                <c:pt idx="4">
                  <c:v>2.3151411941098949E-2</c:v>
                </c:pt>
                <c:pt idx="5">
                  <c:v>2.4062303881641319E-2</c:v>
                </c:pt>
                <c:pt idx="6">
                  <c:v>2.3273237147355959E-2</c:v>
                </c:pt>
                <c:pt idx="7">
                  <c:v>2.5788339139035821E-2</c:v>
                </c:pt>
                <c:pt idx="8">
                  <c:v>2.455382555283887E-2</c:v>
                </c:pt>
                <c:pt idx="9">
                  <c:v>2.4088438497618249E-2</c:v>
                </c:pt>
                <c:pt idx="10">
                  <c:v>2.27621230469967E-2</c:v>
                </c:pt>
                <c:pt idx="11">
                  <c:v>2.0520385899855002E-2</c:v>
                </c:pt>
                <c:pt idx="12">
                  <c:v>2.380129768489702E-2</c:v>
                </c:pt>
                <c:pt idx="13">
                  <c:v>2.4938915308966161E-2</c:v>
                </c:pt>
                <c:pt idx="14">
                  <c:v>2.3324427004561419E-2</c:v>
                </c:pt>
                <c:pt idx="15">
                  <c:v>2.137431085612311E-2</c:v>
                </c:pt>
                <c:pt idx="16">
                  <c:v>2.447238692762873E-2</c:v>
                </c:pt>
                <c:pt idx="17">
                  <c:v>2.6670828495538621E-2</c:v>
                </c:pt>
                <c:pt idx="18">
                  <c:v>2.7798855527708711E-2</c:v>
                </c:pt>
                <c:pt idx="19">
                  <c:v>2.8597054008946219E-2</c:v>
                </c:pt>
                <c:pt idx="20">
                  <c:v>2.5649440896441091E-2</c:v>
                </c:pt>
                <c:pt idx="21">
                  <c:v>2.5084717220566821E-2</c:v>
                </c:pt>
                <c:pt idx="22">
                  <c:v>2.546445663279023E-2</c:v>
                </c:pt>
                <c:pt idx="23">
                  <c:v>2.20081661632009E-2</c:v>
                </c:pt>
                <c:pt idx="24">
                  <c:v>2.724301545773709E-2</c:v>
                </c:pt>
                <c:pt idx="25">
                  <c:v>2.971061292675593E-2</c:v>
                </c:pt>
                <c:pt idx="26">
                  <c:v>3.2434422655317242E-2</c:v>
                </c:pt>
                <c:pt idx="27">
                  <c:v>3.1334943871945381E-2</c:v>
                </c:pt>
                <c:pt idx="28">
                  <c:v>3.3442347590115377E-2</c:v>
                </c:pt>
                <c:pt idx="29">
                  <c:v>3.6110997336327139E-2</c:v>
                </c:pt>
                <c:pt idx="30">
                  <c:v>3.6373320802623968E-2</c:v>
                </c:pt>
                <c:pt idx="31">
                  <c:v>3.7166446093283963E-2</c:v>
                </c:pt>
                <c:pt idx="32">
                  <c:v>3.2159792799623423E-2</c:v>
                </c:pt>
                <c:pt idx="33">
                  <c:v>3.4919368207622155E-2</c:v>
                </c:pt>
                <c:pt idx="34">
                  <c:v>3.7678943615620887E-2</c:v>
                </c:pt>
                <c:pt idx="35">
                  <c:v>3.2632708149209003E-2</c:v>
                </c:pt>
              </c:numCache>
            </c:numRef>
          </c:val>
          <c:smooth val="0"/>
          <c:extLst>
            <c:ext xmlns:c16="http://schemas.microsoft.com/office/drawing/2014/chart" uri="{C3380CC4-5D6E-409C-BE32-E72D297353CC}">
              <c16:uniqueId val="{00000011-2928-4B3F-96BC-20BC31043BDD}"/>
            </c:ext>
          </c:extLst>
        </c:ser>
        <c:ser>
          <c:idx val="2"/>
          <c:order val="2"/>
          <c:tx>
            <c:strRef>
              <c:f>UR!$C$1</c:f>
              <c:strCache>
                <c:ptCount val="1"/>
                <c:pt idx="0">
                  <c:v>D.C. MSA</c:v>
                </c:pt>
              </c:strCache>
            </c:strRef>
          </c:tx>
          <c:spPr>
            <a:ln w="25400" cap="rnd">
              <a:solidFill>
                <a:srgbClr val="65665C"/>
              </a:solidFill>
              <a:round/>
            </a:ln>
            <a:effectLst/>
          </c:spPr>
          <c:marker>
            <c:symbol val="none"/>
          </c:marker>
          <c:dPt>
            <c:idx val="1"/>
            <c:marker>
              <c:symbol val="none"/>
            </c:marker>
            <c:bubble3D val="0"/>
            <c:extLst>
              <c:ext xmlns:c16="http://schemas.microsoft.com/office/drawing/2014/chart" uri="{C3380CC4-5D6E-409C-BE32-E72D297353CC}">
                <c16:uniqueId val="{00000012-2928-4B3F-96BC-20BC31043BDD}"/>
              </c:ext>
            </c:extLst>
          </c:dPt>
          <c:dPt>
            <c:idx val="3"/>
            <c:marker>
              <c:symbol val="none"/>
            </c:marker>
            <c:bubble3D val="0"/>
            <c:extLst>
              <c:ext xmlns:c16="http://schemas.microsoft.com/office/drawing/2014/chart" uri="{C3380CC4-5D6E-409C-BE32-E72D297353CC}">
                <c16:uniqueId val="{00000013-2928-4B3F-96BC-20BC31043BDD}"/>
              </c:ext>
            </c:extLst>
          </c:dPt>
          <c:dPt>
            <c:idx val="6"/>
            <c:marker>
              <c:symbol val="none"/>
            </c:marker>
            <c:bubble3D val="0"/>
            <c:extLst>
              <c:ext xmlns:c16="http://schemas.microsoft.com/office/drawing/2014/chart" uri="{C3380CC4-5D6E-409C-BE32-E72D297353CC}">
                <c16:uniqueId val="{00000014-2928-4B3F-96BC-20BC31043BDD}"/>
              </c:ext>
            </c:extLst>
          </c:dPt>
          <c:dPt>
            <c:idx val="9"/>
            <c:marker>
              <c:symbol val="none"/>
            </c:marker>
            <c:bubble3D val="0"/>
            <c:extLst>
              <c:ext xmlns:c16="http://schemas.microsoft.com/office/drawing/2014/chart" uri="{C3380CC4-5D6E-409C-BE32-E72D297353CC}">
                <c16:uniqueId val="{00000015-2928-4B3F-96BC-20BC31043BDD}"/>
              </c:ext>
            </c:extLst>
          </c:dPt>
          <c:dPt>
            <c:idx val="23"/>
            <c:marker>
              <c:symbol val="circle"/>
              <c:size val="7"/>
              <c:spPr>
                <a:solidFill>
                  <a:srgbClr val="65665C"/>
                </a:solidFill>
                <a:ln w="9525">
                  <a:solidFill>
                    <a:srgbClr val="65665C"/>
                  </a:solidFill>
                </a:ln>
                <a:effectLst/>
              </c:spPr>
            </c:marker>
            <c:bubble3D val="0"/>
            <c:extLst>
              <c:ext xmlns:c16="http://schemas.microsoft.com/office/drawing/2014/chart" uri="{C3380CC4-5D6E-409C-BE32-E72D297353CC}">
                <c16:uniqueId val="{00000020-2928-4B3F-96BC-20BC31043BDD}"/>
              </c:ext>
            </c:extLst>
          </c:dPt>
          <c:dPt>
            <c:idx val="33"/>
            <c:marker>
              <c:symbol val="none"/>
            </c:marker>
            <c:bubble3D val="0"/>
            <c:spPr>
              <a:ln w="25400" cap="rnd">
                <a:solidFill>
                  <a:srgbClr val="65665C"/>
                </a:solidFill>
                <a:prstDash val="sysDot"/>
                <a:round/>
              </a:ln>
              <a:effectLst/>
            </c:spPr>
            <c:extLst>
              <c:ext xmlns:c16="http://schemas.microsoft.com/office/drawing/2014/chart" uri="{C3380CC4-5D6E-409C-BE32-E72D297353CC}">
                <c16:uniqueId val="{00000017-2928-4B3F-96BC-20BC31043BDD}"/>
              </c:ext>
            </c:extLst>
          </c:dPt>
          <c:dPt>
            <c:idx val="34"/>
            <c:marker>
              <c:symbol val="none"/>
            </c:marker>
            <c:bubble3D val="0"/>
            <c:spPr>
              <a:ln w="25400" cap="rnd">
                <a:solidFill>
                  <a:srgbClr val="65665C"/>
                </a:solidFill>
                <a:prstDash val="sysDot"/>
                <a:round/>
              </a:ln>
              <a:effectLst/>
            </c:spPr>
            <c:extLst>
              <c:ext xmlns:c16="http://schemas.microsoft.com/office/drawing/2014/chart" uri="{C3380CC4-5D6E-409C-BE32-E72D297353CC}">
                <c16:uniqueId val="{00000019-2928-4B3F-96BC-20BC31043BDD}"/>
              </c:ext>
            </c:extLst>
          </c:dPt>
          <c:dPt>
            <c:idx val="35"/>
            <c:marker>
              <c:symbol val="circle"/>
              <c:size val="7"/>
              <c:spPr>
                <a:solidFill>
                  <a:srgbClr val="65665C"/>
                </a:solidFill>
                <a:ln w="9525">
                  <a:solidFill>
                    <a:srgbClr val="65665C"/>
                  </a:solidFill>
                </a:ln>
                <a:effectLst/>
              </c:spPr>
            </c:marker>
            <c:bubble3D val="0"/>
            <c:extLst>
              <c:ext xmlns:c16="http://schemas.microsoft.com/office/drawing/2014/chart" uri="{C3380CC4-5D6E-409C-BE32-E72D297353CC}">
                <c16:uniqueId val="{0000001B-2928-4B3F-96BC-20BC31043BDD}"/>
              </c:ext>
            </c:extLst>
          </c:dPt>
          <c:dLbls>
            <c:dLbl>
              <c:idx val="23"/>
              <c:layout>
                <c:manualLayout>
                  <c:x val="-2.7897737838243359E-2"/>
                  <c:y val="-7.258900355980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928-4B3F-96BC-20BC31043BDD}"/>
                </c:ext>
              </c:extLst>
            </c:dLbl>
            <c:dLbl>
              <c:idx val="35"/>
              <c:layout>
                <c:manualLayout>
                  <c:x val="0"/>
                  <c:y val="2.6884816133260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928-4B3F-96BC-20BC31043BD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5665C"/>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UR!$A$38:$A$73</c:f>
              <c:numCache>
                <c:formatCode>m/d/yyyy</c:formatCode>
                <c:ptCount val="36"/>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numCache>
            </c:numRef>
          </c:cat>
          <c:val>
            <c:numRef>
              <c:f>UR!$C$38:$C$73</c:f>
              <c:numCache>
                <c:formatCode>0.0%</c:formatCode>
                <c:ptCount val="36"/>
                <c:pt idx="0">
                  <c:v>2.6844063090551661E-2</c:v>
                </c:pt>
                <c:pt idx="1">
                  <c:v>2.6604492108040709E-2</c:v>
                </c:pt>
                <c:pt idx="2">
                  <c:v>2.4714893781615659E-2</c:v>
                </c:pt>
                <c:pt idx="3">
                  <c:v>2.018498717309963E-2</c:v>
                </c:pt>
                <c:pt idx="4">
                  <c:v>2.3388589080183351E-2</c:v>
                </c:pt>
                <c:pt idx="5">
                  <c:v>2.5640309392464731E-2</c:v>
                </c:pt>
                <c:pt idx="6">
                  <c:v>2.572363506984799E-2</c:v>
                </c:pt>
                <c:pt idx="7">
                  <c:v>2.7901182333168791E-2</c:v>
                </c:pt>
                <c:pt idx="8">
                  <c:v>2.6440095350060439E-2</c:v>
                </c:pt>
                <c:pt idx="9">
                  <c:v>2.7104279228207889E-2</c:v>
                </c:pt>
                <c:pt idx="10">
                  <c:v>2.5289401106310061E-2</c:v>
                </c:pt>
                <c:pt idx="11">
                  <c:v>2.459669303153262E-2</c:v>
                </c:pt>
                <c:pt idx="12">
                  <c:v>2.8664249335726779E-2</c:v>
                </c:pt>
                <c:pt idx="13">
                  <c:v>3.017585405056622E-2</c:v>
                </c:pt>
                <c:pt idx="14">
                  <c:v>2.8588591929873949E-2</c:v>
                </c:pt>
                <c:pt idx="15">
                  <c:v>2.519900449074125E-2</c:v>
                </c:pt>
                <c:pt idx="16">
                  <c:v>2.8039074163512059E-2</c:v>
                </c:pt>
                <c:pt idx="17">
                  <c:v>3.2643305003332283E-2</c:v>
                </c:pt>
                <c:pt idx="18">
                  <c:v>3.4009488360530082E-2</c:v>
                </c:pt>
                <c:pt idx="19">
                  <c:v>3.4263972892775607E-2</c:v>
                </c:pt>
                <c:pt idx="20">
                  <c:v>3.0084535616406009E-2</c:v>
                </c:pt>
                <c:pt idx="21">
                  <c:v>3.0395103545315109E-2</c:v>
                </c:pt>
                <c:pt idx="22">
                  <c:v>3.0265194885119001E-2</c:v>
                </c:pt>
                <c:pt idx="23">
                  <c:v>2.7085462737957439E-2</c:v>
                </c:pt>
                <c:pt idx="24">
                  <c:v>3.1414650432460063E-2</c:v>
                </c:pt>
                <c:pt idx="25">
                  <c:v>3.4286428819015169E-2</c:v>
                </c:pt>
                <c:pt idx="26">
                  <c:v>3.5682167782467411E-2</c:v>
                </c:pt>
                <c:pt idx="27">
                  <c:v>3.3975254398054933E-2</c:v>
                </c:pt>
                <c:pt idx="28">
                  <c:v>3.6200829763034632E-2</c:v>
                </c:pt>
                <c:pt idx="29">
                  <c:v>3.9787626417858921E-2</c:v>
                </c:pt>
                <c:pt idx="30">
                  <c:v>4.0119183327263448E-2</c:v>
                </c:pt>
                <c:pt idx="31">
                  <c:v>4.2902471728114157E-2</c:v>
                </c:pt>
                <c:pt idx="32">
                  <c:v>4.078599266065485E-2</c:v>
                </c:pt>
                <c:pt idx="33">
                  <c:v>4.3186666846375669E-2</c:v>
                </c:pt>
                <c:pt idx="34">
                  <c:v>4.5587341032096489E-2</c:v>
                </c:pt>
                <c:pt idx="35">
                  <c:v>3.8290247127371203E-2</c:v>
                </c:pt>
              </c:numCache>
            </c:numRef>
          </c:val>
          <c:smooth val="0"/>
          <c:extLst>
            <c:ext xmlns:c16="http://schemas.microsoft.com/office/drawing/2014/chart" uri="{C3380CC4-5D6E-409C-BE32-E72D297353CC}">
              <c16:uniqueId val="{0000001A-2928-4B3F-96BC-20BC31043BDD}"/>
            </c:ext>
          </c:extLst>
        </c:ser>
        <c:dLbls>
          <c:showLegendKey val="0"/>
          <c:showVal val="0"/>
          <c:showCatName val="0"/>
          <c:showSerName val="0"/>
          <c:showPercent val="0"/>
          <c:showBubbleSize val="0"/>
        </c:dLbls>
        <c:smooth val="0"/>
        <c:axId val="429274048"/>
        <c:axId val="429277792"/>
      </c:lineChart>
      <c:dateAx>
        <c:axId val="429274048"/>
        <c:scaling>
          <c:orientation val="minMax"/>
        </c:scaling>
        <c:delete val="0"/>
        <c:axPos val="b"/>
        <c:numFmt formatCode="mmm\ yyyy" sourceLinked="0"/>
        <c:majorTickMark val="none"/>
        <c:minorTickMark val="none"/>
        <c:tickLblPos val="nextTo"/>
        <c:spPr>
          <a:noFill/>
          <a:ln w="9525" cap="flat" cmpd="sng" algn="ctr">
            <a:solidFill>
              <a:schemeClr val="bg2">
                <a:lumMod val="10000"/>
              </a:schemeClr>
            </a:solidFill>
            <a:round/>
          </a:ln>
          <a:effectLst/>
        </c:spPr>
        <c:txPr>
          <a:bodyPr rot="-2700000" spcFirstLastPara="1" vertOverflow="ellipsis"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429277792"/>
        <c:crosses val="autoZero"/>
        <c:auto val="0"/>
        <c:lblOffset val="100"/>
        <c:baseTimeUnit val="months"/>
      </c:dateAx>
      <c:valAx>
        <c:axId val="429277792"/>
        <c:scaling>
          <c:orientation val="minMax"/>
        </c:scaling>
        <c:delete val="0"/>
        <c:axPos val="l"/>
        <c:numFmt formatCode="0.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42927404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56863822254777E-2"/>
          <c:y val="3.0049490605311268E-2"/>
          <c:w val="0.90053056874151916"/>
          <c:h val="0.8056497836357045"/>
        </c:manualLayout>
      </c:layout>
      <c:lineChart>
        <c:grouping val="standard"/>
        <c:varyColors val="0"/>
        <c:ser>
          <c:idx val="0"/>
          <c:order val="0"/>
          <c:tx>
            <c:strRef>
              <c:f>'Labor Force Chg'!$F$2</c:f>
              <c:strCache>
                <c:ptCount val="1"/>
                <c:pt idx="0">
                  <c:v>Alexandria/Arlington</c:v>
                </c:pt>
              </c:strCache>
            </c:strRef>
          </c:tx>
          <c:spPr>
            <a:ln w="28575" cap="rnd">
              <a:solidFill>
                <a:srgbClr val="C99700"/>
              </a:solidFill>
              <a:round/>
            </a:ln>
            <a:effectLst/>
          </c:spPr>
          <c:marker>
            <c:symbol val="none"/>
          </c:marker>
          <c:dPt>
            <c:idx val="15"/>
            <c:marker>
              <c:symbol val="none"/>
            </c:marker>
            <c:bubble3D val="0"/>
            <c:extLst>
              <c:ext xmlns:c16="http://schemas.microsoft.com/office/drawing/2014/chart" uri="{C3380CC4-5D6E-409C-BE32-E72D297353CC}">
                <c16:uniqueId val="{00000000-A7DA-4481-A586-5FACDA6DF858}"/>
              </c:ext>
            </c:extLst>
          </c:dPt>
          <c:dPt>
            <c:idx val="33"/>
            <c:marker>
              <c:symbol val="none"/>
            </c:marker>
            <c:bubble3D val="0"/>
            <c:spPr>
              <a:ln w="28575" cap="rnd">
                <a:solidFill>
                  <a:srgbClr val="C99700"/>
                </a:solidFill>
                <a:prstDash val="sysDot"/>
                <a:round/>
              </a:ln>
              <a:effectLst/>
            </c:spPr>
            <c:extLst>
              <c:ext xmlns:c16="http://schemas.microsoft.com/office/drawing/2014/chart" uri="{C3380CC4-5D6E-409C-BE32-E72D297353CC}">
                <c16:uniqueId val="{00000002-A7DA-4481-A586-5FACDA6DF858}"/>
              </c:ext>
            </c:extLst>
          </c:dPt>
          <c:dPt>
            <c:idx val="34"/>
            <c:marker>
              <c:symbol val="none"/>
            </c:marker>
            <c:bubble3D val="0"/>
            <c:spPr>
              <a:ln w="28575" cap="rnd">
                <a:solidFill>
                  <a:srgbClr val="C99700"/>
                </a:solidFill>
                <a:prstDash val="sysDot"/>
                <a:round/>
              </a:ln>
              <a:effectLst/>
            </c:spPr>
            <c:extLst>
              <c:ext xmlns:c16="http://schemas.microsoft.com/office/drawing/2014/chart" uri="{C3380CC4-5D6E-409C-BE32-E72D297353CC}">
                <c16:uniqueId val="{00000004-A7DA-4481-A586-5FACDA6DF858}"/>
              </c:ext>
            </c:extLst>
          </c:dPt>
          <c:dPt>
            <c:idx val="35"/>
            <c:marker>
              <c:symbol val="circle"/>
              <c:size val="7"/>
              <c:spPr>
                <a:solidFill>
                  <a:srgbClr val="C99700"/>
                </a:solidFill>
                <a:ln w="9525">
                  <a:solidFill>
                    <a:srgbClr val="BD8B00"/>
                  </a:solidFill>
                </a:ln>
                <a:effectLst/>
              </c:spPr>
            </c:marker>
            <c:bubble3D val="0"/>
            <c:extLst>
              <c:ext xmlns:c16="http://schemas.microsoft.com/office/drawing/2014/chart" uri="{C3380CC4-5D6E-409C-BE32-E72D297353CC}">
                <c16:uniqueId val="{00000014-A7DA-4481-A586-5FACDA6DF858}"/>
              </c:ext>
            </c:extLst>
          </c:dPt>
          <c:dLbls>
            <c:dLbl>
              <c:idx val="35"/>
              <c:layout>
                <c:manualLayout>
                  <c:x val="-3.5778175313059034E-3"/>
                  <c:y val="3.2252227657554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7DA-4481-A586-5FACDA6DF85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99700"/>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'Labor Force Chg'!$A$39:$A$74</c:f>
              <c:numCache>
                <c:formatCode>m/d/yyyy</c:formatCode>
                <c:ptCount val="36"/>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numCache>
            </c:numRef>
          </c:cat>
          <c:val>
            <c:numRef>
              <c:f>'Labor Force Chg'!$F$39:$F$74</c:f>
              <c:numCache>
                <c:formatCode>0.0%</c:formatCode>
                <c:ptCount val="36"/>
                <c:pt idx="0">
                  <c:v>3.3971125987436679E-2</c:v>
                </c:pt>
                <c:pt idx="1">
                  <c:v>3.1370818109740739E-2</c:v>
                </c:pt>
                <c:pt idx="2">
                  <c:v>3.0983247594801533E-2</c:v>
                </c:pt>
                <c:pt idx="3">
                  <c:v>3.0232416769670367E-2</c:v>
                </c:pt>
                <c:pt idx="4">
                  <c:v>2.7509697128042188E-2</c:v>
                </c:pt>
                <c:pt idx="5">
                  <c:v>3.0149948521546843E-2</c:v>
                </c:pt>
                <c:pt idx="6">
                  <c:v>2.4870305166659445E-2</c:v>
                </c:pt>
                <c:pt idx="7">
                  <c:v>2.2697618571142719E-2</c:v>
                </c:pt>
                <c:pt idx="8">
                  <c:v>2.0835847311049482E-2</c:v>
                </c:pt>
                <c:pt idx="9">
                  <c:v>1.6862953960251392E-2</c:v>
                </c:pt>
                <c:pt idx="10">
                  <c:v>1.8251029879543301E-2</c:v>
                </c:pt>
                <c:pt idx="11">
                  <c:v>1.1099206683600427E-2</c:v>
                </c:pt>
                <c:pt idx="12">
                  <c:v>1.1264344875761001E-2</c:v>
                </c:pt>
                <c:pt idx="13">
                  <c:v>7.1524238990021693E-3</c:v>
                </c:pt>
                <c:pt idx="14">
                  <c:v>4.5186162277601749E-3</c:v>
                </c:pt>
                <c:pt idx="15">
                  <c:v>4.8108884212183511E-3</c:v>
                </c:pt>
                <c:pt idx="16">
                  <c:v>3.8806238728783526E-3</c:v>
                </c:pt>
                <c:pt idx="17">
                  <c:v>6.8793871162184939E-3</c:v>
                </c:pt>
                <c:pt idx="18">
                  <c:v>1.181629302227849E-2</c:v>
                </c:pt>
                <c:pt idx="19">
                  <c:v>7.044430790424272E-3</c:v>
                </c:pt>
                <c:pt idx="20">
                  <c:v>1.2348792308601642E-2</c:v>
                </c:pt>
                <c:pt idx="21">
                  <c:v>1.4244083015004128E-2</c:v>
                </c:pt>
                <c:pt idx="22">
                  <c:v>8.9737680765489269E-3</c:v>
                </c:pt>
                <c:pt idx="23">
                  <c:v>1.6327146162485651E-2</c:v>
                </c:pt>
                <c:pt idx="24">
                  <c:v>7.9929898518633635E-3</c:v>
                </c:pt>
                <c:pt idx="25">
                  <c:v>4.0799946491874017E-3</c:v>
                </c:pt>
                <c:pt idx="26">
                  <c:v>1.8915486077186738E-3</c:v>
                </c:pt>
                <c:pt idx="27">
                  <c:v>3.4881262772179511E-3</c:v>
                </c:pt>
                <c:pt idx="28">
                  <c:v>-4.7579894085051366E-3</c:v>
                </c:pt>
                <c:pt idx="29">
                  <c:v>-1.0864611415373426E-2</c:v>
                </c:pt>
                <c:pt idx="30">
                  <c:v>-7.4791870950375872E-3</c:v>
                </c:pt>
                <c:pt idx="31">
                  <c:v>-9.5872470571776169E-3</c:v>
                </c:pt>
                <c:pt idx="32">
                  <c:v>-1.4190966978561703E-2</c:v>
                </c:pt>
                <c:pt idx="33">
                  <c:v>-1.657898594312246E-2</c:v>
                </c:pt>
                <c:pt idx="34">
                  <c:v>-1.8967004907683216E-2</c:v>
                </c:pt>
                <c:pt idx="35">
                  <c:v>-1.6873172007950465E-2</c:v>
                </c:pt>
              </c:numCache>
            </c:numRef>
          </c:val>
          <c:smooth val="0"/>
          <c:extLst>
            <c:ext xmlns:c16="http://schemas.microsoft.com/office/drawing/2014/chart" uri="{C3380CC4-5D6E-409C-BE32-E72D297353CC}">
              <c16:uniqueId val="{00000005-A7DA-4481-A586-5FACDA6DF858}"/>
            </c:ext>
          </c:extLst>
        </c:ser>
        <c:ser>
          <c:idx val="1"/>
          <c:order val="1"/>
          <c:tx>
            <c:strRef>
              <c:f>'Labor Force Chg'!$H$2</c:f>
              <c:strCache>
                <c:ptCount val="1"/>
                <c:pt idx="0">
                  <c:v>D.C. MSA</c:v>
                </c:pt>
              </c:strCache>
            </c:strRef>
          </c:tx>
          <c:spPr>
            <a:ln w="28575" cap="rnd">
              <a:solidFill>
                <a:srgbClr val="046A38"/>
              </a:solidFill>
              <a:round/>
            </a:ln>
            <a:effectLst/>
          </c:spPr>
          <c:marker>
            <c:symbol val="none"/>
          </c:marker>
          <c:dPt>
            <c:idx val="15"/>
            <c:marker>
              <c:symbol val="none"/>
            </c:marker>
            <c:bubble3D val="0"/>
            <c:extLst>
              <c:ext xmlns:c16="http://schemas.microsoft.com/office/drawing/2014/chart" uri="{C3380CC4-5D6E-409C-BE32-E72D297353CC}">
                <c16:uniqueId val="{00000006-A7DA-4481-A586-5FACDA6DF858}"/>
              </c:ext>
            </c:extLst>
          </c:dPt>
          <c:dPt>
            <c:idx val="33"/>
            <c:marker>
              <c:symbol val="none"/>
            </c:marker>
            <c:bubble3D val="0"/>
            <c:spPr>
              <a:ln w="28575" cap="rnd">
                <a:solidFill>
                  <a:srgbClr val="046A38"/>
                </a:solidFill>
                <a:prstDash val="sysDot"/>
                <a:round/>
              </a:ln>
              <a:effectLst/>
            </c:spPr>
            <c:extLst>
              <c:ext xmlns:c16="http://schemas.microsoft.com/office/drawing/2014/chart" uri="{C3380CC4-5D6E-409C-BE32-E72D297353CC}">
                <c16:uniqueId val="{00000008-A7DA-4481-A586-5FACDA6DF858}"/>
              </c:ext>
            </c:extLst>
          </c:dPt>
          <c:dPt>
            <c:idx val="34"/>
            <c:marker>
              <c:symbol val="none"/>
            </c:marker>
            <c:bubble3D val="0"/>
            <c:spPr>
              <a:ln w="28575" cap="rnd">
                <a:solidFill>
                  <a:srgbClr val="046A38"/>
                </a:solidFill>
                <a:prstDash val="sysDot"/>
                <a:round/>
              </a:ln>
              <a:effectLst/>
            </c:spPr>
            <c:extLst>
              <c:ext xmlns:c16="http://schemas.microsoft.com/office/drawing/2014/chart" uri="{C3380CC4-5D6E-409C-BE32-E72D297353CC}">
                <c16:uniqueId val="{0000000A-A7DA-4481-A586-5FACDA6DF858}"/>
              </c:ext>
            </c:extLst>
          </c:dPt>
          <c:dPt>
            <c:idx val="35"/>
            <c:marker>
              <c:symbol val="circle"/>
              <c:size val="7"/>
              <c:spPr>
                <a:solidFill>
                  <a:srgbClr val="046A38"/>
                </a:solidFill>
                <a:ln w="9525">
                  <a:solidFill>
                    <a:srgbClr val="046A38"/>
                  </a:solidFill>
                </a:ln>
                <a:effectLst/>
              </c:spPr>
            </c:marker>
            <c:bubble3D val="0"/>
            <c:extLst>
              <c:ext xmlns:c16="http://schemas.microsoft.com/office/drawing/2014/chart" uri="{C3380CC4-5D6E-409C-BE32-E72D297353CC}">
                <c16:uniqueId val="{00000013-A7DA-4481-A586-5FACDA6DF858}"/>
              </c:ext>
            </c:extLst>
          </c:dPt>
          <c:dLbls>
            <c:dLbl>
              <c:idx val="35"/>
              <c:layout>
                <c:manualLayout>
                  <c:x val="-3.5778175313059034E-3"/>
                  <c:y val="-2.9564542019425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7DA-4481-A586-5FACDA6DF85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46A38"/>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'Labor Force Chg'!$A$39:$A$74</c:f>
              <c:numCache>
                <c:formatCode>m/d/yyyy</c:formatCode>
                <c:ptCount val="36"/>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numCache>
            </c:numRef>
          </c:cat>
          <c:val>
            <c:numRef>
              <c:f>'Labor Force Chg'!$H$39:$H$74</c:f>
              <c:numCache>
                <c:formatCode>0.0%</c:formatCode>
                <c:ptCount val="36"/>
                <c:pt idx="0">
                  <c:v>2.4543926071465938E-2</c:v>
                </c:pt>
                <c:pt idx="1">
                  <c:v>2.2485141925081553E-2</c:v>
                </c:pt>
                <c:pt idx="2">
                  <c:v>2.172584548889045E-2</c:v>
                </c:pt>
                <c:pt idx="3">
                  <c:v>2.2165766076017279E-2</c:v>
                </c:pt>
                <c:pt idx="4">
                  <c:v>2.0273515332317915E-2</c:v>
                </c:pt>
                <c:pt idx="5">
                  <c:v>2.1503086033672902E-2</c:v>
                </c:pt>
                <c:pt idx="6">
                  <c:v>1.9903661128936712E-2</c:v>
                </c:pt>
                <c:pt idx="7">
                  <c:v>1.8359236432957227E-2</c:v>
                </c:pt>
                <c:pt idx="8">
                  <c:v>1.8354259403964512E-2</c:v>
                </c:pt>
                <c:pt idx="9">
                  <c:v>1.6477972997602341E-2</c:v>
                </c:pt>
                <c:pt idx="10">
                  <c:v>2.0325289295689775E-2</c:v>
                </c:pt>
                <c:pt idx="11">
                  <c:v>1.5143045385019427E-2</c:v>
                </c:pt>
                <c:pt idx="12">
                  <c:v>1.3728682498963085E-2</c:v>
                </c:pt>
                <c:pt idx="13">
                  <c:v>1.1911283215505053E-2</c:v>
                </c:pt>
                <c:pt idx="14">
                  <c:v>1.2235008637514033E-2</c:v>
                </c:pt>
                <c:pt idx="15">
                  <c:v>1.1737077807963292E-2</c:v>
                </c:pt>
                <c:pt idx="16">
                  <c:v>8.2468106469435476E-3</c:v>
                </c:pt>
                <c:pt idx="17">
                  <c:v>1.2703058908774434E-2</c:v>
                </c:pt>
                <c:pt idx="18">
                  <c:v>1.5809445991758375E-2</c:v>
                </c:pt>
                <c:pt idx="19">
                  <c:v>1.1476694451453717E-2</c:v>
                </c:pt>
                <c:pt idx="20">
                  <c:v>1.3463095731301111E-2</c:v>
                </c:pt>
                <c:pt idx="21">
                  <c:v>1.358353892064823E-2</c:v>
                </c:pt>
                <c:pt idx="22">
                  <c:v>9.4239543267009562E-3</c:v>
                </c:pt>
                <c:pt idx="23">
                  <c:v>1.3726046322261265E-2</c:v>
                </c:pt>
                <c:pt idx="24">
                  <c:v>8.2336899815715903E-3</c:v>
                </c:pt>
                <c:pt idx="25">
                  <c:v>3.0603378347962007E-3</c:v>
                </c:pt>
                <c:pt idx="26">
                  <c:v>-1.7763032381710175E-3</c:v>
                </c:pt>
                <c:pt idx="27">
                  <c:v>1.4556176314295399E-3</c:v>
                </c:pt>
                <c:pt idx="28">
                  <c:v>-4.5586712277841945E-3</c:v>
                </c:pt>
                <c:pt idx="29">
                  <c:v>-7.3939965362059823E-3</c:v>
                </c:pt>
                <c:pt idx="30">
                  <c:v>-8.692277413696714E-3</c:v>
                </c:pt>
                <c:pt idx="31">
                  <c:v>-1.1271997881058149E-2</c:v>
                </c:pt>
                <c:pt idx="32">
                  <c:v>-1.1680017453675196E-2</c:v>
                </c:pt>
                <c:pt idx="33">
                  <c:v>-1.3711622635021181E-2</c:v>
                </c:pt>
                <c:pt idx="34">
                  <c:v>-1.5743227816367167E-2</c:v>
                </c:pt>
                <c:pt idx="35">
                  <c:v>-1.6437593496375191E-2</c:v>
                </c:pt>
              </c:numCache>
            </c:numRef>
          </c:val>
          <c:smooth val="0"/>
          <c:extLst>
            <c:ext xmlns:c16="http://schemas.microsoft.com/office/drawing/2014/chart" uri="{C3380CC4-5D6E-409C-BE32-E72D297353CC}">
              <c16:uniqueId val="{0000000B-A7DA-4481-A586-5FACDA6DF858}"/>
            </c:ext>
          </c:extLst>
        </c:ser>
        <c:ser>
          <c:idx val="2"/>
          <c:order val="2"/>
          <c:tx>
            <c:strRef>
              <c:f>'Labor Force Chg'!$I$2</c:f>
              <c:strCache>
                <c:ptCount val="1"/>
                <c:pt idx="0">
                  <c:v>United States</c:v>
                </c:pt>
              </c:strCache>
            </c:strRef>
          </c:tx>
          <c:spPr>
            <a:ln w="28575" cap="rnd">
              <a:solidFill>
                <a:srgbClr val="65665C"/>
              </a:solidFill>
              <a:round/>
            </a:ln>
            <a:effectLst/>
          </c:spPr>
          <c:marker>
            <c:symbol val="none"/>
          </c:marker>
          <c:dPt>
            <c:idx val="15"/>
            <c:marker>
              <c:symbol val="none"/>
            </c:marker>
            <c:bubble3D val="0"/>
            <c:extLst>
              <c:ext xmlns:c16="http://schemas.microsoft.com/office/drawing/2014/chart" uri="{C3380CC4-5D6E-409C-BE32-E72D297353CC}">
                <c16:uniqueId val="{0000000C-A7DA-4481-A586-5FACDA6DF858}"/>
              </c:ext>
            </c:extLst>
          </c:dPt>
          <c:dPt>
            <c:idx val="33"/>
            <c:marker>
              <c:symbol val="none"/>
            </c:marker>
            <c:bubble3D val="0"/>
            <c:spPr>
              <a:ln w="28575" cap="rnd">
                <a:solidFill>
                  <a:srgbClr val="65665C"/>
                </a:solidFill>
                <a:prstDash val="sysDot"/>
                <a:round/>
              </a:ln>
              <a:effectLst/>
            </c:spPr>
            <c:extLst>
              <c:ext xmlns:c16="http://schemas.microsoft.com/office/drawing/2014/chart" uri="{C3380CC4-5D6E-409C-BE32-E72D297353CC}">
                <c16:uniqueId val="{0000000E-A7DA-4481-A586-5FACDA6DF858}"/>
              </c:ext>
            </c:extLst>
          </c:dPt>
          <c:dPt>
            <c:idx val="34"/>
            <c:marker>
              <c:symbol val="none"/>
            </c:marker>
            <c:bubble3D val="0"/>
            <c:spPr>
              <a:ln w="28575" cap="rnd">
                <a:solidFill>
                  <a:srgbClr val="65665C"/>
                </a:solidFill>
                <a:prstDash val="sysDot"/>
                <a:round/>
              </a:ln>
              <a:effectLst/>
            </c:spPr>
            <c:extLst>
              <c:ext xmlns:c16="http://schemas.microsoft.com/office/drawing/2014/chart" uri="{C3380CC4-5D6E-409C-BE32-E72D297353CC}">
                <c16:uniqueId val="{00000010-A7DA-4481-A586-5FACDA6DF858}"/>
              </c:ext>
            </c:extLst>
          </c:dPt>
          <c:dPt>
            <c:idx val="35"/>
            <c:marker>
              <c:symbol val="circle"/>
              <c:size val="7"/>
              <c:spPr>
                <a:solidFill>
                  <a:srgbClr val="65665C"/>
                </a:solidFill>
                <a:ln w="9525">
                  <a:solidFill>
                    <a:srgbClr val="65665C"/>
                  </a:solidFill>
                </a:ln>
                <a:effectLst/>
              </c:spPr>
            </c:marker>
            <c:bubble3D val="0"/>
            <c:extLst>
              <c:ext xmlns:c16="http://schemas.microsoft.com/office/drawing/2014/chart" uri="{C3380CC4-5D6E-409C-BE32-E72D297353CC}">
                <c16:uniqueId val="{00000012-A7DA-4481-A586-5FACDA6DF858}"/>
              </c:ext>
            </c:extLst>
          </c:dPt>
          <c:dLbls>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7DA-4481-A586-5FACDA6DF85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5665C"/>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'Labor Force Chg'!$A$39:$A$74</c:f>
              <c:numCache>
                <c:formatCode>m/d/yyyy</c:formatCode>
                <c:ptCount val="36"/>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pt idx="33">
                  <c:v>45931</c:v>
                </c:pt>
                <c:pt idx="34">
                  <c:v>45962</c:v>
                </c:pt>
                <c:pt idx="35">
                  <c:v>45992</c:v>
                </c:pt>
              </c:numCache>
            </c:numRef>
          </c:cat>
          <c:val>
            <c:numRef>
              <c:f>'Labor Force Chg'!$I$39:$I$74</c:f>
              <c:numCache>
                <c:formatCode>0.0%</c:formatCode>
                <c:ptCount val="36"/>
                <c:pt idx="0">
                  <c:v>1.3787808997389739E-2</c:v>
                </c:pt>
                <c:pt idx="1">
                  <c:v>1.4982440067185854E-2</c:v>
                </c:pt>
                <c:pt idx="2">
                  <c:v>1.5273262963098277E-2</c:v>
                </c:pt>
                <c:pt idx="3">
                  <c:v>1.6959418534221671E-2</c:v>
                </c:pt>
                <c:pt idx="4">
                  <c:v>1.5503450964625243E-2</c:v>
                </c:pt>
                <c:pt idx="5">
                  <c:v>1.7562359101156222E-2</c:v>
                </c:pt>
                <c:pt idx="6">
                  <c:v>1.8346126626381354E-2</c:v>
                </c:pt>
                <c:pt idx="7">
                  <c:v>1.8657824708585125E-2</c:v>
                </c:pt>
                <c:pt idx="8">
                  <c:v>1.9791685667901016E-2</c:v>
                </c:pt>
                <c:pt idx="9">
                  <c:v>1.833654015404873E-2</c:v>
                </c:pt>
                <c:pt idx="10">
                  <c:v>2.2554056686471258E-2</c:v>
                </c:pt>
                <c:pt idx="11">
                  <c:v>1.4839487529228368E-2</c:v>
                </c:pt>
                <c:pt idx="12">
                  <c:v>8.2268128672684515E-3</c:v>
                </c:pt>
                <c:pt idx="13">
                  <c:v>6.6615316106826139E-3</c:v>
                </c:pt>
                <c:pt idx="14">
                  <c:v>7.0570741622346667E-3</c:v>
                </c:pt>
                <c:pt idx="15">
                  <c:v>7.5983179020702174E-3</c:v>
                </c:pt>
                <c:pt idx="16">
                  <c:v>5.242888507636323E-3</c:v>
                </c:pt>
                <c:pt idx="17">
                  <c:v>6.533261866476181E-3</c:v>
                </c:pt>
                <c:pt idx="18">
                  <c:v>8.1316749230786467E-3</c:v>
                </c:pt>
                <c:pt idx="19">
                  <c:v>4.2487607781063197E-3</c:v>
                </c:pt>
                <c:pt idx="20">
                  <c:v>5.0739932505754481E-3</c:v>
                </c:pt>
                <c:pt idx="21">
                  <c:v>4.7385172911178497E-3</c:v>
                </c:pt>
                <c:pt idx="22">
                  <c:v>1.1132476469992714E-3</c:v>
                </c:pt>
                <c:pt idx="23">
                  <c:v>6.5102213475258797E-3</c:v>
                </c:pt>
                <c:pt idx="24">
                  <c:v>2.0345134232220508E-2</c:v>
                </c:pt>
                <c:pt idx="25">
                  <c:v>1.6923214872821779E-2</c:v>
                </c:pt>
                <c:pt idx="26">
                  <c:v>1.6033579423672339E-2</c:v>
                </c:pt>
                <c:pt idx="27">
                  <c:v>1.8903298225502185E-2</c:v>
                </c:pt>
                <c:pt idx="28">
                  <c:v>1.5754045925430837E-2</c:v>
                </c:pt>
                <c:pt idx="29">
                  <c:v>1.3821912701840855E-2</c:v>
                </c:pt>
                <c:pt idx="30">
                  <c:v>1.1330226309928637E-2</c:v>
                </c:pt>
                <c:pt idx="31">
                  <c:v>1.3462666579759697E-2</c:v>
                </c:pt>
                <c:pt idx="32">
                  <c:v>1.5708700888063643E-2</c:v>
                </c:pt>
                <c:pt idx="33">
                  <c:v>1.7675120644550346E-2</c:v>
                </c:pt>
                <c:pt idx="34">
                  <c:v>1.964154040103705E-2</c:v>
                </c:pt>
                <c:pt idx="35">
                  <c:v>1.7747069974842988E-2</c:v>
                </c:pt>
              </c:numCache>
            </c:numRef>
          </c:val>
          <c:smooth val="0"/>
          <c:extLst>
            <c:ext xmlns:c16="http://schemas.microsoft.com/office/drawing/2014/chart" uri="{C3380CC4-5D6E-409C-BE32-E72D297353CC}">
              <c16:uniqueId val="{00000011-A7DA-4481-A586-5FACDA6DF858}"/>
            </c:ext>
          </c:extLst>
        </c:ser>
        <c:dLbls>
          <c:showLegendKey val="0"/>
          <c:showVal val="0"/>
          <c:showCatName val="0"/>
          <c:showSerName val="0"/>
          <c:showPercent val="0"/>
          <c:showBubbleSize val="0"/>
        </c:dLbls>
        <c:smooth val="0"/>
        <c:axId val="1263948720"/>
        <c:axId val="163159856"/>
      </c:lineChart>
      <c:dateAx>
        <c:axId val="1263948720"/>
        <c:scaling>
          <c:orientation val="minMax"/>
        </c:scaling>
        <c:delete val="0"/>
        <c:axPos val="b"/>
        <c:numFmt formatCode="mmm\ yyyy" sourceLinked="0"/>
        <c:majorTickMark val="none"/>
        <c:minorTickMark val="none"/>
        <c:tickLblPos val="low"/>
        <c:spPr>
          <a:noFill/>
          <a:ln w="9525" cap="flat" cmpd="sng" algn="ctr">
            <a:solidFill>
              <a:schemeClr val="bg2">
                <a:lumMod val="10000"/>
              </a:schemeClr>
            </a:solidFill>
            <a:round/>
          </a:ln>
          <a:effectLst/>
        </c:spPr>
        <c:txPr>
          <a:bodyPr rot="-2700000" spcFirstLastPara="1" vertOverflow="ellipsis" wrap="square" anchor="ctr" anchorCtr="1"/>
          <a:lstStyle/>
          <a:p>
            <a:pPr>
              <a:defRPr sz="1400" b="0" i="0" u="none" strike="noStrike" kern="1200" baseline="0">
                <a:solidFill>
                  <a:schemeClr val="tx2"/>
                </a:solidFill>
                <a:latin typeface="Franklin Gothic Book" panose="020B0503020102020204" pitchFamily="34" charset="0"/>
                <a:ea typeface="+mn-ea"/>
                <a:cs typeface="+mn-cs"/>
              </a:defRPr>
            </a:pPr>
            <a:endParaRPr lang="en-US"/>
          </a:p>
        </c:txPr>
        <c:crossAx val="163159856"/>
        <c:crosses val="autoZero"/>
        <c:auto val="1"/>
        <c:lblOffset val="100"/>
        <c:baseTimeUnit val="months"/>
      </c:dateAx>
      <c:valAx>
        <c:axId val="16315985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2"/>
                    </a:solidFill>
                    <a:latin typeface="Franklin Gothic Book" panose="020B0503020102020204" pitchFamily="34" charset="0"/>
                    <a:ea typeface="+mn-ea"/>
                    <a:cs typeface="+mn-cs"/>
                  </a:defRPr>
                </a:pPr>
                <a:r>
                  <a:rPr lang="en-US" sz="1200" b="1" dirty="0">
                    <a:solidFill>
                      <a:schemeClr val="tx2"/>
                    </a:solidFill>
                    <a:latin typeface="Franklin Gothic Book" panose="020B0503020102020204" pitchFamily="34" charset="0"/>
                  </a:rPr>
                  <a:t>% Change from Previous Year</a:t>
                </a:r>
              </a:p>
            </c:rich>
          </c:tx>
          <c:layout>
            <c:manualLayout>
              <c:xMode val="edge"/>
              <c:yMode val="edge"/>
              <c:x val="1.0048717067131106E-3"/>
              <c:y val="0.2179908386851506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Franklin Gothic Book" panose="020B0503020102020204" pitchFamily="34" charset="0"/>
                  <a:ea typeface="+mn-ea"/>
                  <a:cs typeface="+mn-cs"/>
                </a:defRPr>
              </a:pPr>
              <a:endParaRPr lang="en-US"/>
            </a:p>
          </c:txPr>
        </c:title>
        <c:numFmt formatCode="0%"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00" b="0" i="0" u="none" strike="noStrike" kern="1200" baseline="0">
                <a:solidFill>
                  <a:schemeClr val="tx2"/>
                </a:solidFill>
                <a:latin typeface="Franklin Gothic Book" panose="020B0503020102020204" pitchFamily="34" charset="0"/>
                <a:ea typeface="+mn-ea"/>
                <a:cs typeface="+mn-cs"/>
              </a:defRPr>
            </a:pPr>
            <a:endParaRPr lang="en-US"/>
          </a:p>
        </c:txPr>
        <c:crossAx val="126394872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4ED64-FF3C-2B49-B0C4-DD779EAC70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643ACD9-8760-2145-BCE9-2B77D9D4D9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F490EC-5EF0-EE44-B814-3AE4F06A00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182ACA-D5A8-FA44-ABB0-FFEC630DB7DF}" type="slidenum">
              <a:rPr lang="en-US" smtClean="0"/>
              <a:t>‹#›</a:t>
            </a:fld>
            <a:endParaRPr lang="en-US"/>
          </a:p>
        </p:txBody>
      </p:sp>
    </p:spTree>
    <p:extLst>
      <p:ext uri="{BB962C8B-B14F-4D97-AF65-F5344CB8AC3E}">
        <p14:creationId xmlns:p14="http://schemas.microsoft.com/office/powerpoint/2010/main" val="1657288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24F97-6C38-C44D-B07B-E6A70495565D}"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E5689-81FC-DA48-9923-EB178ACCB193}" type="slidenum">
              <a:rPr lang="en-US" smtClean="0"/>
              <a:t>‹#›</a:t>
            </a:fld>
            <a:endParaRPr lang="en-US"/>
          </a:p>
        </p:txBody>
      </p:sp>
    </p:spTree>
    <p:extLst>
      <p:ext uri="{BB962C8B-B14F-4D97-AF65-F5344CB8AC3E}">
        <p14:creationId xmlns:p14="http://schemas.microsoft.com/office/powerpoint/2010/main" val="30951518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D53F5-6A37-1BD3-665C-1B0CF6DED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0A52A-B8CA-310A-A3C6-CB7C881766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AB440-F6B5-3F3D-3896-47A0597F72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8416E9-789B-153B-7FAF-21D45DB1B790}"/>
              </a:ext>
            </a:extLst>
          </p:cNvPr>
          <p:cNvSpPr>
            <a:spLocks noGrp="1"/>
          </p:cNvSpPr>
          <p:nvPr>
            <p:ph type="sldNum" sz="quarter" idx="5"/>
          </p:nvPr>
        </p:nvSpPr>
        <p:spPr/>
        <p:txBody>
          <a:bodyPr/>
          <a:lstStyle/>
          <a:p>
            <a:fld id="{05DE5689-81FC-DA48-9923-EB178ACCB193}" type="slidenum">
              <a:rPr lang="en-US" smtClean="0"/>
              <a:t>4</a:t>
            </a:fld>
            <a:endParaRPr lang="en-US"/>
          </a:p>
        </p:txBody>
      </p:sp>
    </p:spTree>
    <p:extLst>
      <p:ext uri="{BB962C8B-B14F-4D97-AF65-F5344CB8AC3E}">
        <p14:creationId xmlns:p14="http://schemas.microsoft.com/office/powerpoint/2010/main" val="262945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D11E-9656-3D66-E37C-5639F94A1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4805F-5903-F964-8293-DAA662C95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E8F28C-D321-0247-3A19-116D9E54D6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F3C6F5-2689-DEA8-DBEE-622C286D36A4}"/>
              </a:ext>
            </a:extLst>
          </p:cNvPr>
          <p:cNvSpPr>
            <a:spLocks noGrp="1"/>
          </p:cNvSpPr>
          <p:nvPr>
            <p:ph type="sldNum" sz="quarter" idx="5"/>
          </p:nvPr>
        </p:nvSpPr>
        <p:spPr/>
        <p:txBody>
          <a:bodyPr/>
          <a:lstStyle/>
          <a:p>
            <a:fld id="{05DE5689-81FC-DA48-9923-EB178ACCB193}" type="slidenum">
              <a:rPr lang="en-US" smtClean="0"/>
              <a:t>5</a:t>
            </a:fld>
            <a:endParaRPr lang="en-US"/>
          </a:p>
        </p:txBody>
      </p:sp>
    </p:spTree>
    <p:extLst>
      <p:ext uri="{BB962C8B-B14F-4D97-AF65-F5344CB8AC3E}">
        <p14:creationId xmlns:p14="http://schemas.microsoft.com/office/powerpoint/2010/main" val="39203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DE5689-81FC-DA48-9923-EB178ACCB193}" type="slidenum">
              <a:rPr lang="en-US" smtClean="0"/>
              <a:t>7</a:t>
            </a:fld>
            <a:endParaRPr lang="en-US"/>
          </a:p>
        </p:txBody>
      </p:sp>
    </p:spTree>
    <p:extLst>
      <p:ext uri="{BB962C8B-B14F-4D97-AF65-F5344CB8AC3E}">
        <p14:creationId xmlns:p14="http://schemas.microsoft.com/office/powerpoint/2010/main" val="1448786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4369217" y="821387"/>
            <a:ext cx="7241591"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369216" y="2852077"/>
            <a:ext cx="7241592" cy="970966"/>
          </a:xfrm>
        </p:spPr>
        <p:txBody>
          <a:bodyPr anchor="t">
            <a:normAutofit/>
          </a:bodyPr>
          <a:lstStyle>
            <a:lvl1pPr marL="0" marR="0" indent="0" algn="l" defTabSz="457200" rtl="0" eaLnBrk="1" fontAlgn="auto" latinLnBrk="0" hangingPunct="1">
              <a:lnSpc>
                <a:spcPct val="100000"/>
              </a:lnSpc>
              <a:spcBef>
                <a:spcPct val="20000"/>
              </a:spcBef>
              <a:spcAft>
                <a:spcPts val="600"/>
              </a:spcAft>
              <a:buClr>
                <a:schemeClr val="accent5"/>
              </a:buClr>
              <a:buSzPct val="120000"/>
              <a:buFont typeface="Arial" panose="020B0604020202020204" pitchFamily="34" charset="0"/>
              <a:buNone/>
              <a:tabLst/>
              <a:defRPr lang="en-US" sz="2400" b="0" i="1" dirty="0">
                <a:solidFill>
                  <a:schemeClr val="tx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600"/>
              </a:spcAft>
              <a:buClr>
                <a:schemeClr val="accent5"/>
              </a:buClr>
              <a:buSzPct val="120000"/>
              <a:buFont typeface="Arial" panose="020B0604020202020204" pitchFamily="34" charset="0"/>
              <a:buNone/>
              <a:tabLst/>
              <a:defRPr/>
            </a:pPr>
            <a:r>
              <a:rPr lang="en-US"/>
              <a:t>Click to edit Master subtitle style</a:t>
            </a:r>
            <a:endParaRPr lang="en-US" dirty="0"/>
          </a:p>
        </p:txBody>
      </p:sp>
      <p:pic>
        <p:nvPicPr>
          <p:cNvPr id="13" name="Picture 12" descr="NOVA logo">
            <a:extLst>
              <a:ext uri="{FF2B5EF4-FFF2-40B4-BE49-F238E27FC236}">
                <a16:creationId xmlns:a16="http://schemas.microsoft.com/office/drawing/2014/main" id="{C839B52C-0CF1-C44E-85EF-FEBB2A32641F}"/>
              </a:ext>
            </a:extLst>
          </p:cNvPr>
          <p:cNvPicPr>
            <a:picLocks noChangeAspect="1"/>
          </p:cNvPicPr>
          <p:nvPr userDrawn="1"/>
        </p:nvPicPr>
        <p:blipFill>
          <a:blip r:embed="rId2"/>
          <a:stretch>
            <a:fillRect/>
          </a:stretch>
        </p:blipFill>
        <p:spPr>
          <a:xfrm>
            <a:off x="7758917" y="5179354"/>
            <a:ext cx="4029599" cy="805920"/>
          </a:xfrm>
          <a:prstGeom prst="rect">
            <a:avLst/>
          </a:prstGeom>
        </p:spPr>
      </p:pic>
      <p:sp>
        <p:nvSpPr>
          <p:cNvPr id="6" name="Slide Number Placeholder 5">
            <a:extLst>
              <a:ext uri="{FF2B5EF4-FFF2-40B4-BE49-F238E27FC236}">
                <a16:creationId xmlns:a16="http://schemas.microsoft.com/office/drawing/2014/main" id="{1CF3030F-5D5C-DE4A-9700-6A3C04EB0C5D}"/>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854D3E3B-254C-9C6E-C7D5-6321F09AADE7}"/>
              </a:ext>
              <a:ext uri="{C183D7F6-B498-43B3-948B-1728B52AA6E4}">
                <adec:decorative xmlns:adec="http://schemas.microsoft.com/office/drawing/2017/decorative" val="1"/>
              </a:ext>
            </a:extLst>
          </p:cNvPr>
          <p:cNvPicPr>
            <a:picLocks noChangeAspect="1"/>
          </p:cNvPicPr>
          <p:nvPr userDrawn="1"/>
        </p:nvPicPr>
        <p:blipFill>
          <a:blip r:embed="rId3"/>
          <a:srcRect l="35675"/>
          <a:stretch>
            <a:fillRect/>
          </a:stretch>
        </p:blipFill>
        <p:spPr>
          <a:xfrm>
            <a:off x="36394" y="3287519"/>
            <a:ext cx="5031207" cy="3611880"/>
          </a:xfrm>
          <a:prstGeom prst="rect">
            <a:avLst/>
          </a:prstGeom>
        </p:spPr>
      </p:pic>
      <p:pic>
        <p:nvPicPr>
          <p:cNvPr id="9" name="Picture 8">
            <a:extLst>
              <a:ext uri="{FF2B5EF4-FFF2-40B4-BE49-F238E27FC236}">
                <a16:creationId xmlns:a16="http://schemas.microsoft.com/office/drawing/2014/main" id="{D92F28E3-113E-E1B0-94A3-6A32779D95A3}"/>
              </a:ext>
              <a:ext uri="{C183D7F6-B498-43B3-948B-1728B52AA6E4}">
                <adec:decorative xmlns:adec="http://schemas.microsoft.com/office/drawing/2017/decorative" val="1"/>
              </a:ext>
            </a:extLst>
          </p:cNvPr>
          <p:cNvPicPr>
            <a:picLocks noChangeAspect="1"/>
          </p:cNvPicPr>
          <p:nvPr userDrawn="1"/>
        </p:nvPicPr>
        <p:blipFill>
          <a:blip r:embed="rId3"/>
          <a:srcRect l="47341" t="-5846" r="407" b="668"/>
          <a:stretch>
            <a:fillRect/>
          </a:stretch>
        </p:blipFill>
        <p:spPr>
          <a:xfrm>
            <a:off x="0" y="-209551"/>
            <a:ext cx="4086949" cy="3798911"/>
          </a:xfrm>
          <a:prstGeom prst="rect">
            <a:avLst/>
          </a:prstGeom>
        </p:spPr>
      </p:pic>
    </p:spTree>
    <p:extLst>
      <p:ext uri="{BB962C8B-B14F-4D97-AF65-F5344CB8AC3E}">
        <p14:creationId xmlns:p14="http://schemas.microsoft.com/office/powerpoint/2010/main" val="3965390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9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Dual Lists">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36D23F68-C8EB-D34A-9016-A3DFFF4A41EE}"/>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262D1318-1734-4747-809B-74127EA5CD65}"/>
              </a:ext>
            </a:extLst>
          </p:cNvPr>
          <p:cNvSpPr>
            <a:spLocks noGrp="1"/>
          </p:cNvSpPr>
          <p:nvPr>
            <p:ph sz="half" idx="1"/>
          </p:nvPr>
        </p:nvSpPr>
        <p:spPr>
          <a:xfrm>
            <a:off x="1248834" y="2834557"/>
            <a:ext cx="4658275" cy="3334423"/>
          </a:xfrm>
        </p:spPr>
        <p:txBody>
          <a:bodyPr anchor="t" anchorCtr="0">
            <a:normAutofit/>
          </a:bodyPr>
          <a:lstStyle>
            <a:lvl1pPr marL="306000" indent="-306000">
              <a:buClr>
                <a:schemeClr val="accent5"/>
              </a:buClr>
              <a:buSzPct val="100000"/>
              <a:buFontTx/>
              <a:buBlip>
                <a:blip r:embed="rId2"/>
              </a:buBlip>
              <a:defRPr/>
            </a:lvl1pPr>
            <a:lvl2pPr marL="630000" indent="-306000">
              <a:buClr>
                <a:schemeClr val="accent5"/>
              </a:buClr>
              <a:buSzPct val="100000"/>
              <a:buFontTx/>
              <a:buBlip>
                <a:blip r:embed="rId2"/>
              </a:buBlip>
              <a:defRPr/>
            </a:lvl2pPr>
            <a:lvl3pPr marL="900000" indent="-270000">
              <a:buClr>
                <a:schemeClr val="accent5"/>
              </a:buClr>
              <a:buSzPct val="100000"/>
              <a:buFontTx/>
              <a:buBlip>
                <a:blip r:embed="rId2"/>
              </a:buBlip>
              <a:defRPr/>
            </a:lvl3pPr>
            <a:lvl4pPr marL="1242000" indent="-234000">
              <a:buClr>
                <a:schemeClr val="accent5"/>
              </a:buClr>
              <a:buSzPct val="100000"/>
              <a:buFontTx/>
              <a:buBlip>
                <a:blip r:embed="rId2"/>
              </a:buBlip>
              <a:defRPr/>
            </a:lvl4pPr>
            <a:lvl5pPr marL="1602000" indent="-234000">
              <a:buClr>
                <a:schemeClr val="accent5"/>
              </a:buClr>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EB8527A6-94EF-5F44-97A6-54762DD54CD4}"/>
              </a:ext>
            </a:extLst>
          </p:cNvPr>
          <p:cNvSpPr>
            <a:spLocks noGrp="1"/>
          </p:cNvSpPr>
          <p:nvPr>
            <p:ph sz="half" idx="2"/>
          </p:nvPr>
        </p:nvSpPr>
        <p:spPr>
          <a:xfrm>
            <a:off x="6284890" y="2834557"/>
            <a:ext cx="4658275" cy="3334423"/>
          </a:xfrm>
        </p:spPr>
        <p:txBody>
          <a:bodyPr anchor="t" anchorCtr="0">
            <a:normAutofit/>
          </a:bodyPr>
          <a:lstStyle>
            <a:lvl1pPr marL="306000" indent="-306000">
              <a:buClr>
                <a:schemeClr val="accent5"/>
              </a:buClr>
              <a:buSzPct val="100000"/>
              <a:buFontTx/>
              <a:buBlip>
                <a:blip r:embed="rId2"/>
              </a:buBlip>
              <a:defRPr/>
            </a:lvl1pPr>
            <a:lvl2pPr marL="630000" indent="-306000">
              <a:buClr>
                <a:schemeClr val="accent5"/>
              </a:buClr>
              <a:buSzPct val="100000"/>
              <a:buFontTx/>
              <a:buBlip>
                <a:blip r:embed="rId2"/>
              </a:buBlip>
              <a:defRPr/>
            </a:lvl2pPr>
            <a:lvl3pPr marL="900000" indent="-270000">
              <a:buClr>
                <a:schemeClr val="accent5"/>
              </a:buClr>
              <a:buSzPct val="100000"/>
              <a:buFontTx/>
              <a:buBlip>
                <a:blip r:embed="rId2"/>
              </a:buBlip>
              <a:defRPr/>
            </a:lvl3pPr>
            <a:lvl4pPr marL="1242000" indent="-234000">
              <a:buClr>
                <a:schemeClr val="accent5"/>
              </a:buClr>
              <a:buSzPct val="100000"/>
              <a:buFontTx/>
              <a:buBlip>
                <a:blip r:embed="rId2"/>
              </a:buBlip>
              <a:defRPr/>
            </a:lvl4pPr>
            <a:lvl5pPr marL="1602000" indent="-234000">
              <a:buClr>
                <a:schemeClr val="accent5"/>
              </a:buClr>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42AFE075-D2DA-F845-ADF3-AA1CC7D75F55}"/>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2" name="Picture 1">
            <a:extLst>
              <a:ext uri="{FF2B5EF4-FFF2-40B4-BE49-F238E27FC236}">
                <a16:creationId xmlns:a16="http://schemas.microsoft.com/office/drawing/2014/main" id="{86931171-849B-F595-3BAD-3A8C4D8D7AE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431493" y="0"/>
            <a:ext cx="2760507" cy="2743200"/>
          </a:xfrm>
          <a:prstGeom prst="rect">
            <a:avLst/>
          </a:prstGeom>
        </p:spPr>
      </p:pic>
    </p:spTree>
    <p:extLst>
      <p:ext uri="{BB962C8B-B14F-4D97-AF65-F5344CB8AC3E}">
        <p14:creationId xmlns:p14="http://schemas.microsoft.com/office/powerpoint/2010/main" val="17434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Dual Lists">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36D23F68-C8EB-D34A-9016-A3DFFF4A41EE}"/>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262D1318-1734-4747-809B-74127EA5CD65}"/>
              </a:ext>
            </a:extLst>
          </p:cNvPr>
          <p:cNvSpPr>
            <a:spLocks noGrp="1"/>
          </p:cNvSpPr>
          <p:nvPr>
            <p:ph sz="half" idx="1"/>
          </p:nvPr>
        </p:nvSpPr>
        <p:spPr>
          <a:xfrm>
            <a:off x="1248834" y="2834557"/>
            <a:ext cx="4658275" cy="3334423"/>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Click to edit Master text styles</a:t>
            </a:r>
          </a:p>
        </p:txBody>
      </p:sp>
      <p:sp>
        <p:nvSpPr>
          <p:cNvPr id="7" name="Content Placeholder 3">
            <a:extLst>
              <a:ext uri="{FF2B5EF4-FFF2-40B4-BE49-F238E27FC236}">
                <a16:creationId xmlns:a16="http://schemas.microsoft.com/office/drawing/2014/main" id="{EB8527A6-94EF-5F44-97A6-54762DD54CD4}"/>
              </a:ext>
            </a:extLst>
          </p:cNvPr>
          <p:cNvSpPr>
            <a:spLocks noGrp="1"/>
          </p:cNvSpPr>
          <p:nvPr>
            <p:ph sz="half" idx="2"/>
          </p:nvPr>
        </p:nvSpPr>
        <p:spPr>
          <a:xfrm>
            <a:off x="6284890" y="2834557"/>
            <a:ext cx="4658275" cy="3334423"/>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80E42A7A-4A9A-954B-B979-A884B956E370}"/>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2" name="Picture 1">
            <a:extLst>
              <a:ext uri="{FF2B5EF4-FFF2-40B4-BE49-F238E27FC236}">
                <a16:creationId xmlns:a16="http://schemas.microsoft.com/office/drawing/2014/main" id="{1459549F-5052-BEB2-586A-FACEE5D2E5A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33791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s, Dual Lists">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7E6ED999-73A8-2D44-BD01-4FDE20BB9DA7}"/>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390EF6D-E565-9B44-8FE1-ADC434A45521}"/>
              </a:ext>
            </a:extLst>
          </p:cNvPr>
          <p:cNvSpPr>
            <a:spLocks noGrp="1"/>
          </p:cNvSpPr>
          <p:nvPr>
            <p:ph type="body" idx="10"/>
          </p:nvPr>
        </p:nvSpPr>
        <p:spPr>
          <a:xfrm>
            <a:off x="1248834"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a:extLst>
              <a:ext uri="{FF2B5EF4-FFF2-40B4-BE49-F238E27FC236}">
                <a16:creationId xmlns:a16="http://schemas.microsoft.com/office/drawing/2014/main" id="{906A9239-E5FE-674D-B746-87E6A3198BFE}"/>
              </a:ext>
            </a:extLst>
          </p:cNvPr>
          <p:cNvSpPr>
            <a:spLocks noGrp="1"/>
          </p:cNvSpPr>
          <p:nvPr>
            <p:ph sz="half" idx="1"/>
          </p:nvPr>
        </p:nvSpPr>
        <p:spPr>
          <a:xfrm>
            <a:off x="1248834" y="3216948"/>
            <a:ext cx="4658275" cy="3084100"/>
          </a:xfrm>
        </p:spPr>
        <p:txBody>
          <a:bodyPr anchor="t" anchorCtr="0">
            <a:normAutofit/>
          </a:bodyPr>
          <a:lstStyle>
            <a:lvl1pPr marL="306000" indent="-306000">
              <a:buClr>
                <a:schemeClr val="accent5"/>
              </a:buClr>
              <a:buSzPct val="100000"/>
              <a:buFontTx/>
              <a:buBlip>
                <a:blip r:embed="rId2"/>
              </a:buBlip>
              <a:defRPr/>
            </a:lvl1pPr>
            <a:lvl2pPr marL="630000" indent="-306000">
              <a:buClr>
                <a:schemeClr val="accent5"/>
              </a:buClr>
              <a:buSzPct val="100000"/>
              <a:buFontTx/>
              <a:buBlip>
                <a:blip r:embed="rId2"/>
              </a:buBlip>
              <a:defRPr/>
            </a:lvl2pPr>
            <a:lvl3pPr marL="900000" indent="-270000">
              <a:buClr>
                <a:schemeClr val="accent5"/>
              </a:buClr>
              <a:buSzPct val="100000"/>
              <a:buFontTx/>
              <a:buBlip>
                <a:blip r:embed="rId2"/>
              </a:buBlip>
              <a:defRPr/>
            </a:lvl3pPr>
            <a:lvl4pPr marL="1242000" indent="-234000">
              <a:buClr>
                <a:schemeClr val="accent5"/>
              </a:buClr>
              <a:buSzPct val="100000"/>
              <a:buFontTx/>
              <a:buBlip>
                <a:blip r:embed="rId2"/>
              </a:buBlip>
              <a:defRPr/>
            </a:lvl4pPr>
            <a:lvl5pPr marL="1602000" indent="-234000">
              <a:buClr>
                <a:schemeClr val="accent5"/>
              </a:buClr>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B519C73D-1E12-0345-B4A9-A717C73F0AFD}"/>
              </a:ext>
            </a:extLst>
          </p:cNvPr>
          <p:cNvSpPr>
            <a:spLocks noGrp="1"/>
          </p:cNvSpPr>
          <p:nvPr>
            <p:ph type="body" sz="quarter" idx="3"/>
          </p:nvPr>
        </p:nvSpPr>
        <p:spPr>
          <a:xfrm>
            <a:off x="6284890"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9473F9BF-4D54-BC48-B9C1-D722921B4969}"/>
              </a:ext>
            </a:extLst>
          </p:cNvPr>
          <p:cNvSpPr>
            <a:spLocks noGrp="1"/>
          </p:cNvSpPr>
          <p:nvPr>
            <p:ph sz="half" idx="2"/>
          </p:nvPr>
        </p:nvSpPr>
        <p:spPr>
          <a:xfrm>
            <a:off x="6284890" y="3216947"/>
            <a:ext cx="4658275" cy="3084101"/>
          </a:xfrm>
        </p:spPr>
        <p:txBody>
          <a:bodyPr anchor="t" anchorCtr="0">
            <a:normAutofit/>
          </a:bodyPr>
          <a:lstStyle>
            <a:lvl1pPr marL="306000" indent="-306000">
              <a:buClr>
                <a:schemeClr val="accent5"/>
              </a:buClr>
              <a:buSzPct val="100000"/>
              <a:buFontTx/>
              <a:buBlip>
                <a:blip r:embed="rId2"/>
              </a:buBlip>
              <a:defRPr/>
            </a:lvl1pPr>
            <a:lvl2pPr marL="630000" indent="-306000">
              <a:buClr>
                <a:schemeClr val="accent5"/>
              </a:buClr>
              <a:buSzPct val="100000"/>
              <a:buFontTx/>
              <a:buBlip>
                <a:blip r:embed="rId2"/>
              </a:buBlip>
              <a:defRPr/>
            </a:lvl2pPr>
            <a:lvl3pPr marL="900000" indent="-270000">
              <a:buClr>
                <a:schemeClr val="accent5"/>
              </a:buClr>
              <a:buSzPct val="100000"/>
              <a:buFontTx/>
              <a:buBlip>
                <a:blip r:embed="rId2"/>
              </a:buBlip>
              <a:defRPr/>
            </a:lvl3pPr>
            <a:lvl4pPr marL="1242000" indent="-234000">
              <a:buClr>
                <a:schemeClr val="accent5"/>
              </a:buClr>
              <a:buSzPct val="100000"/>
              <a:buFontTx/>
              <a:buBlip>
                <a:blip r:embed="rId2"/>
              </a:buBlip>
              <a:defRPr/>
            </a:lvl4pPr>
            <a:lvl5pPr marL="1602000" indent="-234000">
              <a:buClr>
                <a:schemeClr val="accent5"/>
              </a:buClr>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556F9C56-67DF-8E44-BD69-BE91B329A924}"/>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2" name="Picture 1">
            <a:extLst>
              <a:ext uri="{FF2B5EF4-FFF2-40B4-BE49-F238E27FC236}">
                <a16:creationId xmlns:a16="http://schemas.microsoft.com/office/drawing/2014/main" id="{2F89F929-39B8-FF04-3404-1B578B0B3D6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431493" y="0"/>
            <a:ext cx="2760507" cy="2743200"/>
          </a:xfrm>
          <a:prstGeom prst="rect">
            <a:avLst/>
          </a:prstGeom>
        </p:spPr>
      </p:pic>
    </p:spTree>
    <p:extLst>
      <p:ext uri="{BB962C8B-B14F-4D97-AF65-F5344CB8AC3E}">
        <p14:creationId xmlns:p14="http://schemas.microsoft.com/office/powerpoint/2010/main" val="24225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ubtitles, Dual Lists">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7E6ED999-73A8-2D44-BD01-4FDE20BB9DA7}"/>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390EF6D-E565-9B44-8FE1-ADC434A45521}"/>
              </a:ext>
            </a:extLst>
          </p:cNvPr>
          <p:cNvSpPr>
            <a:spLocks noGrp="1"/>
          </p:cNvSpPr>
          <p:nvPr>
            <p:ph type="body" idx="10"/>
          </p:nvPr>
        </p:nvSpPr>
        <p:spPr>
          <a:xfrm>
            <a:off x="1248834"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a:extLst>
              <a:ext uri="{FF2B5EF4-FFF2-40B4-BE49-F238E27FC236}">
                <a16:creationId xmlns:a16="http://schemas.microsoft.com/office/drawing/2014/main" id="{906A9239-E5FE-674D-B746-87E6A3198BFE}"/>
              </a:ext>
            </a:extLst>
          </p:cNvPr>
          <p:cNvSpPr>
            <a:spLocks noGrp="1"/>
          </p:cNvSpPr>
          <p:nvPr>
            <p:ph sz="half" idx="1"/>
          </p:nvPr>
        </p:nvSpPr>
        <p:spPr>
          <a:xfrm>
            <a:off x="1248834" y="3216948"/>
            <a:ext cx="4658275" cy="3084100"/>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Click to edit Master text styles</a:t>
            </a:r>
          </a:p>
        </p:txBody>
      </p:sp>
      <p:sp>
        <p:nvSpPr>
          <p:cNvPr id="10" name="Text Placeholder 4">
            <a:extLst>
              <a:ext uri="{FF2B5EF4-FFF2-40B4-BE49-F238E27FC236}">
                <a16:creationId xmlns:a16="http://schemas.microsoft.com/office/drawing/2014/main" id="{B519C73D-1E12-0345-B4A9-A717C73F0AFD}"/>
              </a:ext>
            </a:extLst>
          </p:cNvPr>
          <p:cNvSpPr>
            <a:spLocks noGrp="1"/>
          </p:cNvSpPr>
          <p:nvPr>
            <p:ph type="body" sz="quarter" idx="3"/>
          </p:nvPr>
        </p:nvSpPr>
        <p:spPr>
          <a:xfrm>
            <a:off x="6284890"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9473F9BF-4D54-BC48-B9C1-D722921B4969}"/>
              </a:ext>
            </a:extLst>
          </p:cNvPr>
          <p:cNvSpPr>
            <a:spLocks noGrp="1"/>
          </p:cNvSpPr>
          <p:nvPr>
            <p:ph sz="half" idx="2"/>
          </p:nvPr>
        </p:nvSpPr>
        <p:spPr>
          <a:xfrm>
            <a:off x="6284890" y="3216947"/>
            <a:ext cx="4658275" cy="3084101"/>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704BDE7A-3191-1744-9E6E-7E8E77D5C00F}"/>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2" name="Picture 1">
            <a:extLst>
              <a:ext uri="{FF2B5EF4-FFF2-40B4-BE49-F238E27FC236}">
                <a16:creationId xmlns:a16="http://schemas.microsoft.com/office/drawing/2014/main" id="{8D5B9A1F-0788-B7CE-DFDF-B76380343B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363397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4 Image, Title, Text">
    <p:spTree>
      <p:nvGrpSpPr>
        <p:cNvPr id="1" name=""/>
        <p:cNvGrpSpPr/>
        <p:nvPr/>
      </p:nvGrpSpPr>
      <p:grpSpPr>
        <a:xfrm>
          <a:off x="0" y="0"/>
          <a:ext cx="0" cy="0"/>
          <a:chOff x="0" y="0"/>
          <a:chExt cx="0" cy="0"/>
        </a:xfrm>
      </p:grpSpPr>
      <p:sp>
        <p:nvSpPr>
          <p:cNvPr id="2" name="Title 1"/>
          <p:cNvSpPr>
            <a:spLocks noGrp="1"/>
          </p:cNvSpPr>
          <p:nvPr>
            <p:ph type="ctrTitle"/>
          </p:nvPr>
        </p:nvSpPr>
        <p:spPr>
          <a:xfrm>
            <a:off x="3734872" y="1205978"/>
            <a:ext cx="7207249"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D3695EA-30AF-D24E-B131-A294455CB7B1}"/>
              </a:ext>
            </a:extLst>
          </p:cNvPr>
          <p:cNvSpPr>
            <a:spLocks noGrp="1"/>
          </p:cNvSpPr>
          <p:nvPr>
            <p:ph sz="quarter" idx="13"/>
          </p:nvPr>
        </p:nvSpPr>
        <p:spPr>
          <a:xfrm>
            <a:off x="3735388" y="2707481"/>
            <a:ext cx="7207250"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Click to edit Master text styles</a:t>
            </a:r>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052293"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661F9605-B564-F24A-953B-1AA34658AA77}"/>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3" name="Picture 2">
            <a:extLst>
              <a:ext uri="{FF2B5EF4-FFF2-40B4-BE49-F238E27FC236}">
                <a16:creationId xmlns:a16="http://schemas.microsoft.com/office/drawing/2014/main" id="{4218E9FB-BE0E-A3BF-6B98-900C463AEB9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3327764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4 Image, Title, Text">
    <p:spTree>
      <p:nvGrpSpPr>
        <p:cNvPr id="1" name=""/>
        <p:cNvGrpSpPr/>
        <p:nvPr/>
      </p:nvGrpSpPr>
      <p:grpSpPr>
        <a:xfrm>
          <a:off x="0" y="0"/>
          <a:ext cx="0" cy="0"/>
          <a:chOff x="0" y="0"/>
          <a:chExt cx="0" cy="0"/>
        </a:xfrm>
      </p:grpSpPr>
      <p:sp>
        <p:nvSpPr>
          <p:cNvPr id="2" name="Title 1"/>
          <p:cNvSpPr>
            <a:spLocks noGrp="1"/>
          </p:cNvSpPr>
          <p:nvPr>
            <p:ph type="ctrTitle"/>
          </p:nvPr>
        </p:nvSpPr>
        <p:spPr>
          <a:xfrm>
            <a:off x="3734872" y="1205978"/>
            <a:ext cx="7207249"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D3695EA-30AF-D24E-B131-A294455CB7B1}"/>
              </a:ext>
            </a:extLst>
          </p:cNvPr>
          <p:cNvSpPr>
            <a:spLocks noGrp="1"/>
          </p:cNvSpPr>
          <p:nvPr>
            <p:ph sz="quarter" idx="13"/>
          </p:nvPr>
        </p:nvSpPr>
        <p:spPr>
          <a:xfrm>
            <a:off x="3735388" y="2707481"/>
            <a:ext cx="7207250" cy="3721894"/>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052293"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AB7051E8-EC8A-4646-AFE3-FF2842DEDAB4}"/>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5" name="Picture 4">
            <a:extLst>
              <a:ext uri="{FF2B5EF4-FFF2-40B4-BE49-F238E27FC236}">
                <a16:creationId xmlns:a16="http://schemas.microsoft.com/office/drawing/2014/main" id="{3A52F62F-0D5F-7560-766C-D4C0FE93E7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4143611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3 Image, Title,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23524" y="1205978"/>
            <a:ext cx="6748998"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dirty="0"/>
              <a:t>Click to edit </a:t>
            </a:r>
            <a:br>
              <a:rPr lang="en-US" dirty="0"/>
            </a:br>
            <a:r>
              <a:rPr lang="en-US" dirty="0"/>
              <a:t>Master title style</a:t>
            </a:r>
          </a:p>
        </p:txBody>
      </p:sp>
      <p:sp>
        <p:nvSpPr>
          <p:cNvPr id="7" name="Content Placeholder 3">
            <a:extLst>
              <a:ext uri="{FF2B5EF4-FFF2-40B4-BE49-F238E27FC236}">
                <a16:creationId xmlns:a16="http://schemas.microsoft.com/office/drawing/2014/main" id="{AA279529-0A0E-9E4B-98A9-6CCF35F3847B}"/>
              </a:ext>
            </a:extLst>
          </p:cNvPr>
          <p:cNvSpPr>
            <a:spLocks noGrp="1"/>
          </p:cNvSpPr>
          <p:nvPr>
            <p:ph sz="quarter" idx="13"/>
          </p:nvPr>
        </p:nvSpPr>
        <p:spPr>
          <a:xfrm>
            <a:off x="4623524" y="2707481"/>
            <a:ext cx="6748998"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Click to edit Master text styles</a:t>
            </a:r>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953814"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8BDEFD9-5E36-E24C-AD7F-92FA322882CE}"/>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1319E83D-95C0-4D9A-5DB3-4EE02C67A43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1563108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Image, Title, Text">
    <p:spTree>
      <p:nvGrpSpPr>
        <p:cNvPr id="1" name=""/>
        <p:cNvGrpSpPr/>
        <p:nvPr/>
      </p:nvGrpSpPr>
      <p:grpSpPr>
        <a:xfrm>
          <a:off x="0" y="0"/>
          <a:ext cx="0" cy="0"/>
          <a:chOff x="0" y="0"/>
          <a:chExt cx="0" cy="0"/>
        </a:xfrm>
      </p:grpSpPr>
      <p:sp>
        <p:nvSpPr>
          <p:cNvPr id="2" name="Title 1"/>
          <p:cNvSpPr>
            <a:spLocks noGrp="1"/>
          </p:cNvSpPr>
          <p:nvPr>
            <p:ph type="ctrTitle"/>
          </p:nvPr>
        </p:nvSpPr>
        <p:spPr>
          <a:xfrm>
            <a:off x="4623524" y="1205978"/>
            <a:ext cx="6748998"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AA279529-0A0E-9E4B-98A9-6CCF35F3847B}"/>
              </a:ext>
            </a:extLst>
          </p:cNvPr>
          <p:cNvSpPr>
            <a:spLocks noGrp="1"/>
          </p:cNvSpPr>
          <p:nvPr>
            <p:ph sz="quarter" idx="13"/>
          </p:nvPr>
        </p:nvSpPr>
        <p:spPr>
          <a:xfrm>
            <a:off x="4623524" y="2707481"/>
            <a:ext cx="6748998" cy="3721894"/>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953814"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9A37A3D0-718A-F844-8DFF-914CF105B6AB}"/>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CD8473C2-914A-67FF-153A-EE7CD8D9BE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170587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2 Image, Title,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61438" y="1205978"/>
            <a:ext cx="4610851"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7" name="Content Placeholder 3">
            <a:extLst>
              <a:ext uri="{FF2B5EF4-FFF2-40B4-BE49-F238E27FC236}">
                <a16:creationId xmlns:a16="http://schemas.microsoft.com/office/drawing/2014/main" id="{604175F6-AA52-0740-A7BA-125F1F2EE731}"/>
              </a:ext>
            </a:extLst>
          </p:cNvPr>
          <p:cNvSpPr>
            <a:spLocks noGrp="1"/>
          </p:cNvSpPr>
          <p:nvPr>
            <p:ph sz="quarter" idx="13"/>
          </p:nvPr>
        </p:nvSpPr>
        <p:spPr>
          <a:xfrm>
            <a:off x="6761438" y="2707481"/>
            <a:ext cx="4611084"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Click to edit Master text styles</a:t>
            </a:r>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 y="-847"/>
            <a:ext cx="6096001"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D98F6CD2-7CD4-3145-A5EC-25E80ACF7B5F}"/>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6532C8A0-BDFE-D871-11A2-9F94CBC6FF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3334774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Image, Title,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61438" y="1205978"/>
            <a:ext cx="4610851"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7" name="Content Placeholder 3">
            <a:extLst>
              <a:ext uri="{FF2B5EF4-FFF2-40B4-BE49-F238E27FC236}">
                <a16:creationId xmlns:a16="http://schemas.microsoft.com/office/drawing/2014/main" id="{604175F6-AA52-0740-A7BA-125F1F2EE731}"/>
              </a:ext>
            </a:extLst>
          </p:cNvPr>
          <p:cNvSpPr>
            <a:spLocks noGrp="1"/>
          </p:cNvSpPr>
          <p:nvPr>
            <p:ph sz="quarter" idx="13"/>
          </p:nvPr>
        </p:nvSpPr>
        <p:spPr>
          <a:xfrm>
            <a:off x="6761438" y="2707481"/>
            <a:ext cx="4611084" cy="3721894"/>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 y="-847"/>
            <a:ext cx="6096001"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BEB16B8-8B50-8145-AEE7-F8C3408908E8}"/>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CE5425FF-6022-AA79-CCFF-E20A8A61F82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367840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2" name="Title 1"/>
          <p:cNvSpPr>
            <a:spLocks noGrp="1"/>
          </p:cNvSpPr>
          <p:nvPr>
            <p:ph type="ctrTitle"/>
          </p:nvPr>
        </p:nvSpPr>
        <p:spPr>
          <a:xfrm>
            <a:off x="1531435" y="1544627"/>
            <a:ext cx="7612340" cy="1893804"/>
          </a:xfrm>
          <a:effectLst/>
        </p:spPr>
        <p:txBody>
          <a:bodyPr anchor="b" anchorCtr="0">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7612341" cy="1061118"/>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descr="NOVA logo">
            <a:extLst>
              <a:ext uri="{FF2B5EF4-FFF2-40B4-BE49-F238E27FC236}">
                <a16:creationId xmlns:a16="http://schemas.microsoft.com/office/drawing/2014/main" id="{C839B52C-0CF1-C44E-85EF-FEBB2A32641F}"/>
              </a:ext>
            </a:extLst>
          </p:cNvPr>
          <p:cNvPicPr>
            <a:picLocks noChangeAspect="1"/>
          </p:cNvPicPr>
          <p:nvPr userDrawn="1"/>
        </p:nvPicPr>
        <p:blipFill>
          <a:blip r:embed="rId2"/>
          <a:stretch>
            <a:fillRect/>
          </a:stretch>
        </p:blipFill>
        <p:spPr>
          <a:xfrm>
            <a:off x="1350054" y="5097699"/>
            <a:ext cx="4029599" cy="805920"/>
          </a:xfrm>
          <a:prstGeom prst="rect">
            <a:avLst/>
          </a:prstGeom>
        </p:spPr>
      </p:pic>
      <p:sp>
        <p:nvSpPr>
          <p:cNvPr id="8" name="Slide Number Placeholder 5">
            <a:extLst>
              <a:ext uri="{FF2B5EF4-FFF2-40B4-BE49-F238E27FC236}">
                <a16:creationId xmlns:a16="http://schemas.microsoft.com/office/drawing/2014/main" id="{8122D84C-A1D1-6C40-A54D-76C781F98B2A}"/>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FD689204-E31F-D97D-435B-93472379D0F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431493" y="0"/>
            <a:ext cx="2760507" cy="2743200"/>
          </a:xfrm>
          <a:prstGeom prst="rect">
            <a:avLst/>
          </a:prstGeom>
        </p:spPr>
      </p:pic>
    </p:spTree>
    <p:extLst>
      <p:ext uri="{BB962C8B-B14F-4D97-AF65-F5344CB8AC3E}">
        <p14:creationId xmlns:p14="http://schemas.microsoft.com/office/powerpoint/2010/main" val="128110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Subtitle, Tex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4610851"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2">
            <a:extLst>
              <a:ext uri="{FF2B5EF4-FFF2-40B4-BE49-F238E27FC236}">
                <a16:creationId xmlns:a16="http://schemas.microsoft.com/office/drawing/2014/main" id="{B9E189CD-5995-9F43-B52E-30C33C26E3DC}"/>
              </a:ext>
            </a:extLst>
          </p:cNvPr>
          <p:cNvSpPr>
            <a:spLocks noGrp="1"/>
          </p:cNvSpPr>
          <p:nvPr>
            <p:ph type="body" idx="13"/>
          </p:nvPr>
        </p:nvSpPr>
        <p:spPr>
          <a:xfrm>
            <a:off x="6096000" y="1125114"/>
            <a:ext cx="5276045" cy="896869"/>
          </a:xfrm>
        </p:spPr>
        <p:txBody>
          <a:bodyPr anchor="b">
            <a:norm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F7BA1774-663E-0841-A850-8707CB11A322}"/>
              </a:ext>
            </a:extLst>
          </p:cNvPr>
          <p:cNvSpPr>
            <a:spLocks noGrp="1"/>
          </p:cNvSpPr>
          <p:nvPr>
            <p:ph sz="quarter" idx="14"/>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Click to edit Master text styles</a:t>
            </a:r>
          </a:p>
        </p:txBody>
      </p:sp>
      <p:sp>
        <p:nvSpPr>
          <p:cNvPr id="11" name="Slide Number Placeholder 5">
            <a:extLst>
              <a:ext uri="{FF2B5EF4-FFF2-40B4-BE49-F238E27FC236}">
                <a16:creationId xmlns:a16="http://schemas.microsoft.com/office/drawing/2014/main" id="{D2D05047-307F-B643-B1A3-252996DA6BA4}"/>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3" name="Picture 2">
            <a:extLst>
              <a:ext uri="{FF2B5EF4-FFF2-40B4-BE49-F238E27FC236}">
                <a16:creationId xmlns:a16="http://schemas.microsoft.com/office/drawing/2014/main" id="{085B1AB7-C11E-A980-4E4B-73FDE79ED2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88625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ubtitle, Tex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4610851"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2">
            <a:extLst>
              <a:ext uri="{FF2B5EF4-FFF2-40B4-BE49-F238E27FC236}">
                <a16:creationId xmlns:a16="http://schemas.microsoft.com/office/drawing/2014/main" id="{B9E189CD-5995-9F43-B52E-30C33C26E3DC}"/>
              </a:ext>
            </a:extLst>
          </p:cNvPr>
          <p:cNvSpPr>
            <a:spLocks noGrp="1"/>
          </p:cNvSpPr>
          <p:nvPr>
            <p:ph type="body" idx="13"/>
          </p:nvPr>
        </p:nvSpPr>
        <p:spPr>
          <a:xfrm>
            <a:off x="6096000" y="1125114"/>
            <a:ext cx="5276045" cy="896869"/>
          </a:xfrm>
        </p:spPr>
        <p:txBody>
          <a:bodyPr anchor="b">
            <a:norm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F7BA1774-663E-0841-A850-8707CB11A322}"/>
              </a:ext>
            </a:extLst>
          </p:cNvPr>
          <p:cNvSpPr>
            <a:spLocks noGrp="1"/>
          </p:cNvSpPr>
          <p:nvPr>
            <p:ph sz="quarter" idx="14"/>
          </p:nvPr>
        </p:nvSpPr>
        <p:spPr>
          <a:xfrm>
            <a:off x="6096000" y="2406307"/>
            <a:ext cx="5276045" cy="3338736"/>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9D6A72D3-C678-264A-AF2F-C1834BFD1F84}"/>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2" name="Picture 1">
            <a:extLst>
              <a:ext uri="{FF2B5EF4-FFF2-40B4-BE49-F238E27FC236}">
                <a16:creationId xmlns:a16="http://schemas.microsoft.com/office/drawing/2014/main" id="{69B53FAA-2FBA-62E6-17B3-11B01629C5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1917333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Caption">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F4CEE72-5D36-254D-8754-CF8C20DC5501}"/>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10092958"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10092958"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 name="Slide Number Placeholder 5">
            <a:extLst>
              <a:ext uri="{FF2B5EF4-FFF2-40B4-BE49-F238E27FC236}">
                <a16:creationId xmlns:a16="http://schemas.microsoft.com/office/drawing/2014/main" id="{CD44E89D-C9E1-E34D-A125-8EAA90B32D2B}"/>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3" name="Picture 2">
            <a:extLst>
              <a:ext uri="{FF2B5EF4-FFF2-40B4-BE49-F238E27FC236}">
                <a16:creationId xmlns:a16="http://schemas.microsoft.com/office/drawing/2014/main" id="{D5A51B5E-051B-05C2-B503-D19D0F954D8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2210758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hart, Subtitle, Tex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4610851" cy="4782072"/>
          </a:xfrm>
        </p:spPr>
        <p:txBody>
          <a:bodyPr anchor="ctr" anchorCtr="0"/>
          <a:lstStyle/>
          <a:p>
            <a:r>
              <a:rPr lang="en-US"/>
              <a:t>Click icon to add chart</a:t>
            </a:r>
          </a:p>
        </p:txBody>
      </p:sp>
      <p:sp>
        <p:nvSpPr>
          <p:cNvPr id="11" name="Text Placeholder 3">
            <a:extLst>
              <a:ext uri="{FF2B5EF4-FFF2-40B4-BE49-F238E27FC236}">
                <a16:creationId xmlns:a16="http://schemas.microsoft.com/office/drawing/2014/main" id="{48BDF71F-A8A7-FB41-8DAE-430448E12461}"/>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A009FCB7-0316-E146-8575-2AA7037F40B4}"/>
              </a:ext>
            </a:extLst>
          </p:cNvPr>
          <p:cNvSpPr>
            <a:spLocks noGrp="1"/>
          </p:cNvSpPr>
          <p:nvPr>
            <p:ph sz="quarter" idx="14"/>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6730A15D-1164-CE46-97A2-894BDD1BF432}"/>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3" name="Picture 2">
            <a:extLst>
              <a:ext uri="{FF2B5EF4-FFF2-40B4-BE49-F238E27FC236}">
                <a16:creationId xmlns:a16="http://schemas.microsoft.com/office/drawing/2014/main" id="{53F6AFF3-6F83-925B-F6A9-68B5E022AD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2549039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hart, Subtitle, Tex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4610851" cy="4782072"/>
          </a:xfrm>
        </p:spPr>
        <p:txBody>
          <a:bodyPr anchor="ctr" anchorCtr="0"/>
          <a:lstStyle/>
          <a:p>
            <a:r>
              <a:rPr lang="en-US"/>
              <a:t>Click icon to add chart</a:t>
            </a:r>
          </a:p>
        </p:txBody>
      </p:sp>
      <p:sp>
        <p:nvSpPr>
          <p:cNvPr id="11" name="Text Placeholder 3">
            <a:extLst>
              <a:ext uri="{FF2B5EF4-FFF2-40B4-BE49-F238E27FC236}">
                <a16:creationId xmlns:a16="http://schemas.microsoft.com/office/drawing/2014/main" id="{48BDF71F-A8A7-FB41-8DAE-430448E12461}"/>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A009FCB7-0316-E146-8575-2AA7037F40B4}"/>
              </a:ext>
            </a:extLst>
          </p:cNvPr>
          <p:cNvSpPr>
            <a:spLocks noGrp="1"/>
          </p:cNvSpPr>
          <p:nvPr>
            <p:ph sz="quarter" idx="14"/>
          </p:nvPr>
        </p:nvSpPr>
        <p:spPr>
          <a:xfrm>
            <a:off x="6096000" y="2406307"/>
            <a:ext cx="5276045" cy="3338736"/>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7F67FD5-15FB-A741-AF91-E48649011E00}"/>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3" name="Picture 2">
            <a:extLst>
              <a:ext uri="{FF2B5EF4-FFF2-40B4-BE49-F238E27FC236}">
                <a16:creationId xmlns:a16="http://schemas.microsoft.com/office/drawing/2014/main" id="{B2755EDA-1C80-7A68-0738-58AE2F3576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883028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Caption">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A3FD427-C6CE-2545-B8F6-26C485878021}"/>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10062223" cy="4782072"/>
          </a:xfrm>
        </p:spPr>
        <p:txBody>
          <a:bodyPr anchor="ctr" anchorCtr="0"/>
          <a:lstStyle/>
          <a:p>
            <a:r>
              <a:rPr lang="en-US"/>
              <a:t>Click icon to add chart</a:t>
            </a:r>
          </a:p>
        </p:txBody>
      </p:sp>
      <p:sp>
        <p:nvSpPr>
          <p:cNvPr id="6" name="Text Placeholder 3">
            <a:extLst>
              <a:ext uri="{FF2B5EF4-FFF2-40B4-BE49-F238E27FC236}">
                <a16:creationId xmlns:a16="http://schemas.microsoft.com/office/drawing/2014/main" id="{AAD96EA2-BABC-1548-AB22-8D9AEECC538B}"/>
              </a:ext>
            </a:extLst>
          </p:cNvPr>
          <p:cNvSpPr>
            <a:spLocks noGrp="1"/>
          </p:cNvSpPr>
          <p:nvPr>
            <p:ph type="body" sz="half" idx="2"/>
          </p:nvPr>
        </p:nvSpPr>
        <p:spPr>
          <a:xfrm>
            <a:off x="1060146" y="5907186"/>
            <a:ext cx="10071708"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81CD1D4A-46D1-7245-B881-B0E7B370B6D5}"/>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3" name="Picture 2">
            <a:extLst>
              <a:ext uri="{FF2B5EF4-FFF2-40B4-BE49-F238E27FC236}">
                <a16:creationId xmlns:a16="http://schemas.microsoft.com/office/drawing/2014/main" id="{9A61D875-1DF5-254C-9441-51EF5907A2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2364251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able, Subtitle, Text">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1" y="1125114"/>
            <a:ext cx="4610850" cy="4782072"/>
          </a:xfrm>
        </p:spPr>
        <p:txBody>
          <a:bodyPr anchor="ctr" anchorCtr="0"/>
          <a:lstStyle/>
          <a:p>
            <a:r>
              <a:rPr lang="en-US"/>
              <a:t>Click icon to add table</a:t>
            </a:r>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BFD365D1-0F6A-D441-BD43-C7E6F4D3AEDD}"/>
              </a:ext>
            </a:extLst>
          </p:cNvPr>
          <p:cNvSpPr>
            <a:spLocks noGrp="1"/>
          </p:cNvSpPr>
          <p:nvPr>
            <p:ph sz="quarter" idx="15"/>
          </p:nvPr>
        </p:nvSpPr>
        <p:spPr>
          <a:xfrm>
            <a:off x="6096000" y="2406307"/>
            <a:ext cx="5276045" cy="3338736"/>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AB83C3C1-D9B4-D348-A7BB-75DFEC8AB2FA}"/>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4862F771-D164-E1EB-BC7B-CCE62A399E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3433967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ubtitle, Text">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1" y="1125114"/>
            <a:ext cx="4610850" cy="4782072"/>
          </a:xfrm>
        </p:spPr>
        <p:txBody>
          <a:bodyPr anchor="ctr" anchorCtr="0"/>
          <a:lstStyle/>
          <a:p>
            <a:r>
              <a:rPr lang="en-US"/>
              <a:t>Click icon to add table</a:t>
            </a:r>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07186"/>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BFD365D1-0F6A-D441-BD43-C7E6F4D3AEDD}"/>
              </a:ext>
            </a:extLst>
          </p:cNvPr>
          <p:cNvSpPr>
            <a:spLocks noGrp="1"/>
          </p:cNvSpPr>
          <p:nvPr>
            <p:ph sz="quarter" idx="15"/>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E4946B7D-00C3-AB4A-9B8D-AE0BF541E64A}"/>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B9897A89-3426-6799-ACAD-7D2214AFDB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2749080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able, Subtitle, Tex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62BBAD5-0142-CA4E-A564-7885FC0F0136}"/>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0" y="1125114"/>
            <a:ext cx="10062223" cy="4782072"/>
          </a:xfrm>
        </p:spPr>
        <p:txBody>
          <a:bodyPr anchor="ctr" anchorCtr="0"/>
          <a:lstStyle/>
          <a:p>
            <a:r>
              <a:rPr lang="en-US"/>
              <a:t>Click icon to add table</a:t>
            </a:r>
            <a:endParaRPr lang="en-US" dirty="0"/>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27968"/>
            <a:ext cx="10071707"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a:extLst>
              <a:ext uri="{FF2B5EF4-FFF2-40B4-BE49-F238E27FC236}">
                <a16:creationId xmlns:a16="http://schemas.microsoft.com/office/drawing/2014/main" id="{877A30F5-6763-5240-95EA-21A38A4475DA}"/>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2F59DD0B-4505-26F1-582D-A8CD3DEB5FA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3384505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Subtitle,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04D617-B74E-514F-B2BA-87A2DCA77083}"/>
              </a:ext>
            </a:extLst>
          </p:cNvPr>
          <p:cNvSpPr>
            <a:spLocks noGrp="1"/>
          </p:cNvSpPr>
          <p:nvPr>
            <p:ph sz="quarter" idx="15"/>
          </p:nvPr>
        </p:nvSpPr>
        <p:spPr>
          <a:xfrm>
            <a:off x="1070006" y="1125115"/>
            <a:ext cx="4610100" cy="4782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AB347FF2-8404-A843-9920-67CC14A8C604}"/>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7275DB01-3854-BC49-80E1-7A27105E8A2C}"/>
              </a:ext>
            </a:extLst>
          </p:cNvPr>
          <p:cNvSpPr>
            <a:spLocks noGrp="1"/>
          </p:cNvSpPr>
          <p:nvPr>
            <p:ph sz="quarter" idx="16" hasCustomPrompt="1"/>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dirty="0"/>
              <a:t>Edit Master text styles</a:t>
            </a:r>
          </a:p>
        </p:txBody>
      </p:sp>
      <p:sp>
        <p:nvSpPr>
          <p:cNvPr id="7" name="Slide Number Placeholder 5">
            <a:extLst>
              <a:ext uri="{FF2B5EF4-FFF2-40B4-BE49-F238E27FC236}">
                <a16:creationId xmlns:a16="http://schemas.microsoft.com/office/drawing/2014/main" id="{56F9DF03-C11D-0A44-921F-BCC981346DDB}"/>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3" name="Picture 2">
            <a:extLst>
              <a:ext uri="{FF2B5EF4-FFF2-40B4-BE49-F238E27FC236}">
                <a16:creationId xmlns:a16="http://schemas.microsoft.com/office/drawing/2014/main" id="{FEED2B17-B3EF-6ECC-3CBA-C930EAF751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111207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Option 3">
    <p:spTree>
      <p:nvGrpSpPr>
        <p:cNvPr id="1" name=""/>
        <p:cNvGrpSpPr/>
        <p:nvPr/>
      </p:nvGrpSpPr>
      <p:grpSpPr>
        <a:xfrm>
          <a:off x="0" y="0"/>
          <a:ext cx="0" cy="0"/>
          <a:chOff x="0" y="0"/>
          <a:chExt cx="0" cy="0"/>
        </a:xfrm>
      </p:grpSpPr>
      <p:sp>
        <p:nvSpPr>
          <p:cNvPr id="2" name="Title 1"/>
          <p:cNvSpPr>
            <a:spLocks noGrp="1"/>
          </p:cNvSpPr>
          <p:nvPr>
            <p:ph type="ctrTitle"/>
          </p:nvPr>
        </p:nvSpPr>
        <p:spPr>
          <a:xfrm>
            <a:off x="1531435" y="1532587"/>
            <a:ext cx="7612340"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7612341" cy="958087"/>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descr="NOVA logo">
            <a:extLst>
              <a:ext uri="{FF2B5EF4-FFF2-40B4-BE49-F238E27FC236}">
                <a16:creationId xmlns:a16="http://schemas.microsoft.com/office/drawing/2014/main" id="{C839B52C-0CF1-C44E-85EF-FEBB2A32641F}"/>
              </a:ext>
            </a:extLst>
          </p:cNvPr>
          <p:cNvPicPr>
            <a:picLocks noChangeAspect="1"/>
          </p:cNvPicPr>
          <p:nvPr userDrawn="1"/>
        </p:nvPicPr>
        <p:blipFill>
          <a:blip r:embed="rId2"/>
          <a:stretch>
            <a:fillRect/>
          </a:stretch>
        </p:blipFill>
        <p:spPr>
          <a:xfrm>
            <a:off x="1350054" y="5097699"/>
            <a:ext cx="4029599" cy="805920"/>
          </a:xfrm>
          <a:prstGeom prst="rect">
            <a:avLst/>
          </a:prstGeom>
        </p:spPr>
      </p:pic>
      <p:sp>
        <p:nvSpPr>
          <p:cNvPr id="5" name="Slide Number Placeholder 5">
            <a:extLst>
              <a:ext uri="{FF2B5EF4-FFF2-40B4-BE49-F238E27FC236}">
                <a16:creationId xmlns:a16="http://schemas.microsoft.com/office/drawing/2014/main" id="{381BA4B0-13AE-014E-9732-A2A674BE882E}"/>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6" name="Picture 5">
            <a:extLst>
              <a:ext uri="{FF2B5EF4-FFF2-40B4-BE49-F238E27FC236}">
                <a16:creationId xmlns:a16="http://schemas.microsoft.com/office/drawing/2014/main" id="{0115CA67-0DA4-2DC8-C530-4F23B8142F8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431493" y="0"/>
            <a:ext cx="2760507" cy="2743200"/>
          </a:xfrm>
          <a:prstGeom prst="rect">
            <a:avLst/>
          </a:prstGeom>
        </p:spPr>
      </p:pic>
    </p:spTree>
    <p:extLst>
      <p:ext uri="{BB962C8B-B14F-4D97-AF65-F5344CB8AC3E}">
        <p14:creationId xmlns:p14="http://schemas.microsoft.com/office/powerpoint/2010/main" val="3119110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ubtitle,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04D617-B74E-514F-B2BA-87A2DCA77083}"/>
              </a:ext>
            </a:extLst>
          </p:cNvPr>
          <p:cNvSpPr>
            <a:spLocks noGrp="1"/>
          </p:cNvSpPr>
          <p:nvPr>
            <p:ph sz="quarter" idx="15"/>
          </p:nvPr>
        </p:nvSpPr>
        <p:spPr>
          <a:xfrm>
            <a:off x="1070006" y="1125115"/>
            <a:ext cx="4610100" cy="4782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AB347FF2-8404-A843-9920-67CC14A8C604}"/>
              </a:ext>
            </a:extLst>
          </p:cNvPr>
          <p:cNvSpPr>
            <a:spLocks noGrp="1"/>
          </p:cNvSpPr>
          <p:nvPr>
            <p:ph type="body" sz="half" idx="2"/>
          </p:nvPr>
        </p:nvSpPr>
        <p:spPr>
          <a:xfrm>
            <a:off x="1060146" y="5927968"/>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7275DB01-3854-BC49-80E1-7A27105E8A2C}"/>
              </a:ext>
            </a:extLst>
          </p:cNvPr>
          <p:cNvSpPr>
            <a:spLocks noGrp="1"/>
          </p:cNvSpPr>
          <p:nvPr>
            <p:ph sz="quarter" idx="16"/>
          </p:nvPr>
        </p:nvSpPr>
        <p:spPr>
          <a:xfrm>
            <a:off x="6096000" y="2406307"/>
            <a:ext cx="5276045" cy="3338736"/>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D48B5E9-4E71-104C-8BC5-7F64E3485262}"/>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3" name="Picture 2">
            <a:extLst>
              <a:ext uri="{FF2B5EF4-FFF2-40B4-BE49-F238E27FC236}">
                <a16:creationId xmlns:a16="http://schemas.microsoft.com/office/drawing/2014/main" id="{F262E1D9-FCA9-697F-2D1C-4696AE521E6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3556334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Contact">
    <p:spTree>
      <p:nvGrpSpPr>
        <p:cNvPr id="1" name=""/>
        <p:cNvGrpSpPr/>
        <p:nvPr/>
      </p:nvGrpSpPr>
      <p:grpSpPr>
        <a:xfrm>
          <a:off x="0" y="0"/>
          <a:ext cx="0" cy="0"/>
          <a:chOff x="0" y="0"/>
          <a:chExt cx="0" cy="0"/>
        </a:xfrm>
      </p:grpSpPr>
      <p:sp>
        <p:nvSpPr>
          <p:cNvPr id="2" name="Title 1"/>
          <p:cNvSpPr>
            <a:spLocks noGrp="1"/>
          </p:cNvSpPr>
          <p:nvPr>
            <p:ph type="ctrTitle"/>
          </p:nvPr>
        </p:nvSpPr>
        <p:spPr>
          <a:xfrm>
            <a:off x="1531435" y="1532587"/>
            <a:ext cx="7612340"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7612341" cy="958087"/>
          </a:xfrm>
        </p:spPr>
        <p:txBody>
          <a:bodyPr anchor="t">
            <a:normAutofit/>
          </a:bodyPr>
          <a:lstStyle>
            <a:lvl1pPr marL="0" indent="0" algn="l">
              <a:buNone/>
              <a:defRPr lang="en-US"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1573AD39-9F89-4E43-98C6-AAF12338D090}"/>
              </a:ext>
            </a:extLst>
          </p:cNvPr>
          <p:cNvSpPr>
            <a:spLocks noGrp="1"/>
          </p:cNvSpPr>
          <p:nvPr>
            <p:ph type="body" sz="quarter" idx="10" hasCustomPrompt="1"/>
          </p:nvPr>
        </p:nvSpPr>
        <p:spPr>
          <a:xfrm>
            <a:off x="1531938" y="5082332"/>
            <a:ext cx="7612062" cy="1051768"/>
          </a:xfrm>
        </p:spPr>
        <p:txBody>
          <a:bodyPr>
            <a:normAutofit/>
          </a:bodyPr>
          <a:lstStyle>
            <a:lvl1pPr marL="0" indent="0">
              <a:buFontTx/>
              <a:buNone/>
              <a:defRPr sz="1600"/>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dirty="0"/>
              <a:t>Contact information  </a:t>
            </a:r>
          </a:p>
          <a:p>
            <a:pPr lvl="0"/>
            <a:r>
              <a:rPr lang="en-US" dirty="0" err="1"/>
              <a:t>Email@nvcc.edu</a:t>
            </a:r>
            <a:r>
              <a:rPr lang="en-US" dirty="0"/>
              <a:t>  |  (xxx) xxx-</a:t>
            </a:r>
            <a:r>
              <a:rPr lang="en-US" dirty="0" err="1"/>
              <a:t>xxxx</a:t>
            </a:r>
            <a:r>
              <a:rPr lang="en-US" dirty="0"/>
              <a:t>  |  </a:t>
            </a:r>
            <a:r>
              <a:rPr lang="en-US" dirty="0" err="1"/>
              <a:t>website@websiteaddress.com</a:t>
            </a:r>
            <a:endParaRPr lang="en-US" dirty="0"/>
          </a:p>
        </p:txBody>
      </p:sp>
      <p:sp>
        <p:nvSpPr>
          <p:cNvPr id="9" name="Slide Number Placeholder 5">
            <a:extLst>
              <a:ext uri="{FF2B5EF4-FFF2-40B4-BE49-F238E27FC236}">
                <a16:creationId xmlns:a16="http://schemas.microsoft.com/office/drawing/2014/main" id="{AA0862AF-C339-EB43-A10E-2CC980BA3862}"/>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5" name="Picture 4">
            <a:extLst>
              <a:ext uri="{FF2B5EF4-FFF2-40B4-BE49-F238E27FC236}">
                <a16:creationId xmlns:a16="http://schemas.microsoft.com/office/drawing/2014/main" id="{6AF759ED-E2B3-B62B-1BB1-C168356D8E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1303691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FA42B30-1C9C-474F-8202-EE7300B10DA5}"/>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3CE5D607-7C0D-F9DA-3EDB-2F79306DC3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268605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596981"/>
            <a:ext cx="6809678" cy="1841450"/>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962399" y="3781338"/>
            <a:ext cx="6809680" cy="970966"/>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descr="NOVA logo">
            <a:extLst>
              <a:ext uri="{FF2B5EF4-FFF2-40B4-BE49-F238E27FC236}">
                <a16:creationId xmlns:a16="http://schemas.microsoft.com/office/drawing/2014/main" id="{C839B52C-0CF1-C44E-85EF-FEBB2A32641F}"/>
              </a:ext>
            </a:extLst>
          </p:cNvPr>
          <p:cNvPicPr>
            <a:picLocks noChangeAspect="1"/>
          </p:cNvPicPr>
          <p:nvPr userDrawn="1"/>
        </p:nvPicPr>
        <p:blipFill>
          <a:blip r:embed="rId2"/>
          <a:stretch>
            <a:fillRect/>
          </a:stretch>
        </p:blipFill>
        <p:spPr>
          <a:xfrm>
            <a:off x="3781019" y="5097699"/>
            <a:ext cx="4029599" cy="805920"/>
          </a:xfrm>
          <a:prstGeom prst="rect">
            <a:avLst/>
          </a:prstGeom>
        </p:spPr>
      </p:pic>
      <p:sp>
        <p:nvSpPr>
          <p:cNvPr id="6" name="Picture Placeholder 2">
            <a:extLst>
              <a:ext uri="{FF2B5EF4-FFF2-40B4-BE49-F238E27FC236}">
                <a16:creationId xmlns:a16="http://schemas.microsoft.com/office/drawing/2014/main" id="{D52297B3-C37C-6642-8A04-143A90D9A7D7}"/>
              </a:ext>
            </a:extLst>
          </p:cNvPr>
          <p:cNvSpPr>
            <a:spLocks noGrp="1" noChangeAspect="1"/>
          </p:cNvSpPr>
          <p:nvPr>
            <p:ph type="pic" idx="10"/>
          </p:nvPr>
        </p:nvSpPr>
        <p:spPr>
          <a:xfrm>
            <a:off x="0" y="0"/>
            <a:ext cx="2858678"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FB17A24B-C57D-094A-989C-A52AD0EB1131}"/>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77DEEAFD-CCB7-0638-F255-E2A85548D71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431493" y="0"/>
            <a:ext cx="2760507" cy="2743200"/>
          </a:xfrm>
          <a:prstGeom prst="rect">
            <a:avLst/>
          </a:prstGeom>
        </p:spPr>
      </p:pic>
    </p:spTree>
    <p:extLst>
      <p:ext uri="{BB962C8B-B14F-4D97-AF65-F5344CB8AC3E}">
        <p14:creationId xmlns:p14="http://schemas.microsoft.com/office/powerpoint/2010/main" val="258286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2479040" y="5491093"/>
            <a:ext cx="8448429" cy="1200329"/>
          </a:xfrm>
          <a:solidFill>
            <a:schemeClr val="bg1"/>
          </a:solidFill>
          <a:effectLst/>
        </p:spPr>
        <p:txBody>
          <a:bodyPr lIns="731520" rIns="457200" anchor="ctr">
            <a:normAutofit/>
          </a:bodyPr>
          <a:lstStyle>
            <a:lvl1pPr algn="l">
              <a:defRPr lang="en-US" sz="3600" b="1" i="0" kern="1200" cap="all" dirty="0">
                <a:solidFill>
                  <a:schemeClr val="tx1"/>
                </a:solidFill>
                <a:latin typeface="Arial Black" panose="020B0604020202020204" pitchFamily="34" charset="0"/>
                <a:ea typeface="+mj-ea"/>
                <a:cs typeface="Arial Black" panose="020B0604020202020204" pitchFamily="34" charset="0"/>
              </a:defRPr>
            </a:lvl1pPr>
          </a:lstStyle>
          <a:p>
            <a:r>
              <a:rPr lang="en-US"/>
              <a:t>Click to edit Master title style</a:t>
            </a:r>
            <a:endParaRPr lang="en-US" dirty="0"/>
          </a:p>
        </p:txBody>
      </p:sp>
      <p:sp>
        <p:nvSpPr>
          <p:cNvPr id="15" name="Picture Placeholder 2">
            <a:extLst>
              <a:ext uri="{FF2B5EF4-FFF2-40B4-BE49-F238E27FC236}">
                <a16:creationId xmlns:a16="http://schemas.microsoft.com/office/drawing/2014/main" id="{85B3FFB1-41C7-E744-8040-8B66015C9B0D}"/>
              </a:ext>
            </a:extLst>
          </p:cNvPr>
          <p:cNvSpPr>
            <a:spLocks noGrp="1" noChangeAspect="1"/>
          </p:cNvSpPr>
          <p:nvPr>
            <p:ph type="pic" idx="10"/>
          </p:nvPr>
        </p:nvSpPr>
        <p:spPr>
          <a:xfrm>
            <a:off x="-1" y="1"/>
            <a:ext cx="12192001" cy="533538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5" name="Slide Number Placeholder 5">
            <a:extLst>
              <a:ext uri="{FF2B5EF4-FFF2-40B4-BE49-F238E27FC236}">
                <a16:creationId xmlns:a16="http://schemas.microsoft.com/office/drawing/2014/main" id="{34C65DCF-7410-EA43-AC93-C3CB0EC22EF2}"/>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547D4881-576B-2B44-4017-BE3739F9CC64}"/>
              </a:ext>
              <a:ext uri="{C183D7F6-B498-43B3-948B-1728B52AA6E4}">
                <adec:decorative xmlns:adec="http://schemas.microsoft.com/office/drawing/2017/decorative" val="1"/>
              </a:ext>
            </a:extLst>
          </p:cNvPr>
          <p:cNvPicPr>
            <a:picLocks noChangeAspect="1"/>
          </p:cNvPicPr>
          <p:nvPr userDrawn="1"/>
        </p:nvPicPr>
        <p:blipFill>
          <a:blip r:embed="rId2"/>
          <a:srcRect b="44495"/>
          <a:stretch>
            <a:fillRect/>
          </a:stretch>
        </p:blipFill>
        <p:spPr>
          <a:xfrm>
            <a:off x="-1" y="5335383"/>
            <a:ext cx="2760507" cy="1522617"/>
          </a:xfrm>
          <a:prstGeom prst="rect">
            <a:avLst/>
          </a:prstGeom>
        </p:spPr>
      </p:pic>
    </p:spTree>
    <p:extLst>
      <p:ext uri="{BB962C8B-B14F-4D97-AF65-F5344CB8AC3E}">
        <p14:creationId xmlns:p14="http://schemas.microsoft.com/office/powerpoint/2010/main" val="95764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Option 2">
    <p:spTree>
      <p:nvGrpSpPr>
        <p:cNvPr id="1" name=""/>
        <p:cNvGrpSpPr/>
        <p:nvPr/>
      </p:nvGrpSpPr>
      <p:grpSpPr>
        <a:xfrm>
          <a:off x="0" y="0"/>
          <a:ext cx="0" cy="0"/>
          <a:chOff x="0" y="0"/>
          <a:chExt cx="0" cy="0"/>
        </a:xfrm>
      </p:grpSpPr>
      <p:sp>
        <p:nvSpPr>
          <p:cNvPr id="2" name="Title 1"/>
          <p:cNvSpPr>
            <a:spLocks noGrp="1"/>
          </p:cNvSpPr>
          <p:nvPr>
            <p:ph type="ctrTitle"/>
          </p:nvPr>
        </p:nvSpPr>
        <p:spPr>
          <a:xfrm>
            <a:off x="1531435" y="1532587"/>
            <a:ext cx="8995316"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8995318" cy="958087"/>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8778F2C2-3E16-F242-B1F7-2F2256FC27A7}"/>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4" name="Picture 3">
            <a:extLst>
              <a:ext uri="{FF2B5EF4-FFF2-40B4-BE49-F238E27FC236}">
                <a16:creationId xmlns:a16="http://schemas.microsoft.com/office/drawing/2014/main" id="{07316209-7E6F-7776-0D3B-5528DCE77A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314168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E4447-F213-B24B-BFB4-A923F5946878}"/>
              </a:ext>
            </a:extLst>
          </p:cNvPr>
          <p:cNvSpPr>
            <a:spLocks noGrp="1"/>
          </p:cNvSpPr>
          <p:nvPr>
            <p:ph type="title"/>
          </p:nvPr>
        </p:nvSpPr>
        <p:spPr>
          <a:xfrm>
            <a:off x="1249362" y="705124"/>
            <a:ext cx="9692747" cy="1189554"/>
          </a:xfrm>
        </p:spPr>
        <p:txBody>
          <a:body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D1EAE715-A7B6-624C-867B-0AB81A471089}"/>
              </a:ext>
            </a:extLst>
          </p:cNvPr>
          <p:cNvSpPr>
            <a:spLocks noGrp="1"/>
          </p:cNvSpPr>
          <p:nvPr>
            <p:ph type="body" idx="11"/>
          </p:nvPr>
        </p:nvSpPr>
        <p:spPr>
          <a:xfrm>
            <a:off x="1248834" y="2423674"/>
            <a:ext cx="9693275" cy="461665"/>
          </a:xfrm>
        </p:spPr>
        <p:txBody>
          <a:bodyPr wrap="square"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8">
            <a:extLst>
              <a:ext uri="{FF2B5EF4-FFF2-40B4-BE49-F238E27FC236}">
                <a16:creationId xmlns:a16="http://schemas.microsoft.com/office/drawing/2014/main" id="{9DF3AEC8-3B7C-8F49-9813-87F623725C75}"/>
              </a:ext>
            </a:extLst>
          </p:cNvPr>
          <p:cNvSpPr>
            <a:spLocks noGrp="1"/>
          </p:cNvSpPr>
          <p:nvPr>
            <p:ph sz="quarter" idx="12" hasCustomPrompt="1"/>
          </p:nvPr>
        </p:nvSpPr>
        <p:spPr>
          <a:xfrm>
            <a:off x="1249363" y="3112278"/>
            <a:ext cx="9692746" cy="2988485"/>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dirty="0"/>
              <a:t>Edit Master text </a:t>
            </a:r>
            <a:r>
              <a:rPr lang="en-US" dirty="0" err="1"/>
              <a:t>syles</a:t>
            </a:r>
            <a:endParaRPr lang="en-US" dirty="0"/>
          </a:p>
        </p:txBody>
      </p:sp>
      <p:sp>
        <p:nvSpPr>
          <p:cNvPr id="6" name="Slide Number Placeholder 5">
            <a:extLst>
              <a:ext uri="{FF2B5EF4-FFF2-40B4-BE49-F238E27FC236}">
                <a16:creationId xmlns:a16="http://schemas.microsoft.com/office/drawing/2014/main" id="{3E125335-3DC9-A14E-A9F1-8B5238D952C5}"/>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2" name="Picture 1">
            <a:extLst>
              <a:ext uri="{FF2B5EF4-FFF2-40B4-BE49-F238E27FC236}">
                <a16:creationId xmlns:a16="http://schemas.microsoft.com/office/drawing/2014/main" id="{8C35EECA-0E5D-3419-F7F9-C766FCBAA1E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401606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List">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409C5C6-4EBF-1A43-A161-86CF6E07EC28}"/>
              </a:ext>
            </a:extLst>
          </p:cNvPr>
          <p:cNvSpPr>
            <a:spLocks noGrp="1"/>
          </p:cNvSpPr>
          <p:nvPr>
            <p:ph type="title"/>
          </p:nvPr>
        </p:nvSpPr>
        <p:spPr>
          <a:xfrm>
            <a:off x="1249362" y="705124"/>
            <a:ext cx="9692747" cy="1189554"/>
          </a:xfrm>
        </p:spPr>
        <p:txBody>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5F153F51-FD1B-5A41-9E80-30C8173E09E0}"/>
              </a:ext>
            </a:extLst>
          </p:cNvPr>
          <p:cNvSpPr>
            <a:spLocks noGrp="1"/>
          </p:cNvSpPr>
          <p:nvPr>
            <p:ph type="body" idx="11"/>
          </p:nvPr>
        </p:nvSpPr>
        <p:spPr>
          <a:xfrm>
            <a:off x="1248834" y="2423674"/>
            <a:ext cx="9693275" cy="461665"/>
          </a:xfrm>
        </p:spPr>
        <p:txBody>
          <a:bodyPr wrap="square"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8">
            <a:extLst>
              <a:ext uri="{FF2B5EF4-FFF2-40B4-BE49-F238E27FC236}">
                <a16:creationId xmlns:a16="http://schemas.microsoft.com/office/drawing/2014/main" id="{3143AE76-A819-7A46-BDDD-C4EC50521FF4}"/>
              </a:ext>
            </a:extLst>
          </p:cNvPr>
          <p:cNvSpPr>
            <a:spLocks noGrp="1"/>
          </p:cNvSpPr>
          <p:nvPr>
            <p:ph sz="quarter" idx="12"/>
          </p:nvPr>
        </p:nvSpPr>
        <p:spPr>
          <a:xfrm>
            <a:off x="1249363" y="3112278"/>
            <a:ext cx="9692746" cy="2988485"/>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02981F43-69D9-E143-916C-277D7106C63D}"/>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2" name="Picture 1">
            <a:extLst>
              <a:ext uri="{FF2B5EF4-FFF2-40B4-BE49-F238E27FC236}">
                <a16:creationId xmlns:a16="http://schemas.microsoft.com/office/drawing/2014/main" id="{1126F7E8-1006-D3C3-1277-A00C125730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56891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List">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409C5C6-4EBF-1A43-A161-86CF6E07EC28}"/>
              </a:ext>
            </a:extLst>
          </p:cNvPr>
          <p:cNvSpPr>
            <a:spLocks noGrp="1"/>
          </p:cNvSpPr>
          <p:nvPr>
            <p:ph type="title"/>
          </p:nvPr>
        </p:nvSpPr>
        <p:spPr>
          <a:xfrm>
            <a:off x="1249362" y="705124"/>
            <a:ext cx="9692746" cy="1189554"/>
          </a:xfrm>
        </p:spPr>
        <p:txBody>
          <a:bodyPr/>
          <a:lstStyle/>
          <a:p>
            <a:r>
              <a:rPr lang="en-US"/>
              <a:t>Click to edit Master title style</a:t>
            </a:r>
            <a:endParaRPr lang="en-US" dirty="0"/>
          </a:p>
        </p:txBody>
      </p:sp>
      <p:sp>
        <p:nvSpPr>
          <p:cNvPr id="7" name="Content Placeholder 8">
            <a:extLst>
              <a:ext uri="{FF2B5EF4-FFF2-40B4-BE49-F238E27FC236}">
                <a16:creationId xmlns:a16="http://schemas.microsoft.com/office/drawing/2014/main" id="{3143AE76-A819-7A46-BDDD-C4EC50521FF4}"/>
              </a:ext>
            </a:extLst>
          </p:cNvPr>
          <p:cNvSpPr>
            <a:spLocks noGrp="1"/>
          </p:cNvSpPr>
          <p:nvPr>
            <p:ph sz="quarter" idx="12"/>
          </p:nvPr>
        </p:nvSpPr>
        <p:spPr>
          <a:xfrm>
            <a:off x="1249363" y="2423674"/>
            <a:ext cx="9692746" cy="2988485"/>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EAD56F34-CAC7-CD40-BC8D-91E938D87DB7}"/>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2" name="Picture 1">
            <a:extLst>
              <a:ext uri="{FF2B5EF4-FFF2-40B4-BE49-F238E27FC236}">
                <a16:creationId xmlns:a16="http://schemas.microsoft.com/office/drawing/2014/main" id="{1AD9CBAE-AFDB-578D-C723-55CE76A7F2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431493" y="0"/>
            <a:ext cx="2760507" cy="2743200"/>
          </a:xfrm>
          <a:prstGeom prst="rect">
            <a:avLst/>
          </a:prstGeom>
        </p:spPr>
      </p:pic>
    </p:spTree>
    <p:extLst>
      <p:ext uri="{BB962C8B-B14F-4D97-AF65-F5344CB8AC3E}">
        <p14:creationId xmlns:p14="http://schemas.microsoft.com/office/powerpoint/2010/main" val="9028298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816873"/>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58ECCDB-9DA9-FC4F-B714-C3F8B8FAED70}"/>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8084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95" r:id="rId6"/>
    <p:sldLayoutId id="2147483681" r:id="rId7"/>
    <p:sldLayoutId id="2147483696" r:id="rId8"/>
    <p:sldLayoutId id="2147483712" r:id="rId9"/>
    <p:sldLayoutId id="2147483683" r:id="rId10"/>
    <p:sldLayoutId id="2147483702" r:id="rId11"/>
    <p:sldLayoutId id="2147483684" r:id="rId12"/>
    <p:sldLayoutId id="2147483703" r:id="rId13"/>
    <p:sldLayoutId id="2147483704" r:id="rId14"/>
    <p:sldLayoutId id="2147483701" r:id="rId15"/>
    <p:sldLayoutId id="2147483705" r:id="rId16"/>
    <p:sldLayoutId id="2147483687" r:id="rId17"/>
    <p:sldLayoutId id="2147483706" r:id="rId18"/>
    <p:sldLayoutId id="2147483688" r:id="rId19"/>
    <p:sldLayoutId id="2147483707" r:id="rId20"/>
    <p:sldLayoutId id="2147483689" r:id="rId21"/>
    <p:sldLayoutId id="2147483697" r:id="rId22"/>
    <p:sldLayoutId id="2147483709" r:id="rId23"/>
    <p:sldLayoutId id="2147483708" r:id="rId24"/>
    <p:sldLayoutId id="2147483698" r:id="rId25"/>
    <p:sldLayoutId id="2147483710" r:id="rId26"/>
    <p:sldLayoutId id="2147483692" r:id="rId27"/>
    <p:sldLayoutId id="2147483699" r:id="rId28"/>
    <p:sldLayoutId id="2147483711" r:id="rId29"/>
    <p:sldLayoutId id="2147483694" r:id="rId30"/>
    <p:sldLayoutId id="2147483700" r:id="rId31"/>
    <p:sldLayoutId id="2147483693" r:id="rId32"/>
  </p:sldLayoutIdLst>
  <p:hf hdr="0" ftr="0" dt="0"/>
  <p:txStyles>
    <p:titleStyle>
      <a:lvl1pPr algn="l" defTabSz="457200" rtl="0" eaLnBrk="1" latinLnBrk="0" hangingPunct="1">
        <a:spcBef>
          <a:spcPct val="0"/>
        </a:spcBef>
        <a:buNone/>
        <a:defRPr lang="en-US" sz="3600" b="1" i="0" kern="1200" cap="all" dirty="0">
          <a:solidFill>
            <a:schemeClr val="tx1"/>
          </a:solidFill>
          <a:latin typeface="Arial Black" panose="020B0604020202020204" pitchFamily="34" charset="0"/>
          <a:ea typeface="+mj-ea"/>
          <a:cs typeface="Arial Black"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5"/>
        </a:buClr>
        <a:buSzPct val="100000"/>
        <a:buFontTx/>
        <a:buBlip>
          <a:blip r:embed="rId34"/>
        </a:buBlip>
        <a:defRPr sz="2000" b="0" i="0" kern="1200">
          <a:solidFill>
            <a:schemeClr val="tx1"/>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5"/>
        </a:buClr>
        <a:buSzPct val="100000"/>
        <a:buFontTx/>
        <a:buBlip>
          <a:blip r:embed="rId34"/>
        </a:buBlip>
        <a:defRPr sz="2000" b="0" i="1" kern="1200">
          <a:solidFill>
            <a:schemeClr val="tx1"/>
          </a:solidFill>
          <a:latin typeface="Georgia" panose="02040502050405020303" pitchFamily="18"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5"/>
        </a:buClr>
        <a:buSzPct val="100000"/>
        <a:buFontTx/>
        <a:buBlip>
          <a:blip r:embed="rId34"/>
        </a:buBlip>
        <a:defRPr sz="1400" b="1" i="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5"/>
        </a:buClr>
        <a:buSzPct val="100000"/>
        <a:buFontTx/>
        <a:buBlip>
          <a:blip r:embed="rId34"/>
        </a:buBlip>
        <a:defRPr sz="1200" b="0" i="0" kern="1200">
          <a:solidFill>
            <a:schemeClr val="tx1"/>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5"/>
        </a:buClr>
        <a:buSzPct val="100000"/>
        <a:buFontTx/>
        <a:buBlip>
          <a:blip r:embed="rId34"/>
        </a:buBlip>
        <a:defRPr sz="1200" b="1" i="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ls.gov/ces" TargetMode="Externa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hyperlink" Target="https://www.bls.gov/sa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ls.gov/sae/" TargetMode="Externa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bls.gov/lau" TargetMode="Externa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bls.gov/la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hyperlink" Target="https://www.nvcc.edu/about/offices/strategic-insights/lmi/research-insights.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mhayes@nvcc.edu" TargetMode="Externa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88514-4961-ED47-91C7-2207C2959A85}"/>
              </a:ext>
            </a:extLst>
          </p:cNvPr>
          <p:cNvSpPr>
            <a:spLocks noGrp="1"/>
          </p:cNvSpPr>
          <p:nvPr>
            <p:ph type="ctrTitle"/>
          </p:nvPr>
        </p:nvSpPr>
        <p:spPr/>
        <p:txBody>
          <a:bodyPr/>
          <a:lstStyle/>
          <a:p>
            <a:r>
              <a:rPr lang="en-US" dirty="0"/>
              <a:t>Labor Market Update q1 2026</a:t>
            </a:r>
            <a:br>
              <a:rPr lang="en-US" dirty="0"/>
            </a:br>
            <a:r>
              <a:rPr lang="en-US" sz="2400" dirty="0"/>
              <a:t>Alexandria/Arlington</a:t>
            </a:r>
            <a:endParaRPr lang="en-US" dirty="0"/>
          </a:p>
        </p:txBody>
      </p:sp>
      <p:sp>
        <p:nvSpPr>
          <p:cNvPr id="3" name="Subtitle 2">
            <a:extLst>
              <a:ext uri="{FF2B5EF4-FFF2-40B4-BE49-F238E27FC236}">
                <a16:creationId xmlns:a16="http://schemas.microsoft.com/office/drawing/2014/main" id="{3B8F6961-25C3-924C-B4BD-43592EA95247}"/>
              </a:ext>
            </a:extLst>
          </p:cNvPr>
          <p:cNvSpPr>
            <a:spLocks noGrp="1"/>
          </p:cNvSpPr>
          <p:nvPr>
            <p:ph type="subTitle" idx="1"/>
          </p:nvPr>
        </p:nvSpPr>
        <p:spPr/>
        <p:txBody>
          <a:bodyPr>
            <a:normAutofit lnSpcReduction="10000"/>
          </a:bodyPr>
          <a:lstStyle/>
          <a:p>
            <a:r>
              <a:rPr lang="en-US" b="1" i="0" dirty="0">
                <a:latin typeface="Franklin Gothic Book" panose="020B0503020102020204" pitchFamily="34" charset="0"/>
              </a:rPr>
              <a:t>Marisa Hayes</a:t>
            </a:r>
          </a:p>
          <a:p>
            <a:r>
              <a:rPr lang="en-US" dirty="0">
                <a:latin typeface="Franklin Gothic Book" panose="020B0503020102020204" pitchFamily="34" charset="0"/>
              </a:rPr>
              <a:t>Senior Research Analyst, Labor Market Intelligence</a:t>
            </a:r>
          </a:p>
        </p:txBody>
      </p:sp>
      <p:sp>
        <p:nvSpPr>
          <p:cNvPr id="4" name="Slide Number Placeholder 3">
            <a:extLst>
              <a:ext uri="{FF2B5EF4-FFF2-40B4-BE49-F238E27FC236}">
                <a16:creationId xmlns:a16="http://schemas.microsoft.com/office/drawing/2014/main" id="{C477F7AF-D121-3B41-BF8D-1D11B36A17F2}"/>
              </a:ext>
            </a:extLst>
          </p:cNvPr>
          <p:cNvSpPr>
            <a:spLocks noGrp="1"/>
          </p:cNvSpPr>
          <p:nvPr>
            <p:ph type="sldNum" sz="quarter" idx="4"/>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11922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DF311-C22F-B1A4-6ED4-BEDB0D10B761}"/>
              </a:ext>
            </a:extLst>
          </p:cNvPr>
          <p:cNvSpPr>
            <a:spLocks noGrp="1"/>
          </p:cNvSpPr>
          <p:nvPr>
            <p:ph type="title"/>
          </p:nvPr>
        </p:nvSpPr>
        <p:spPr>
          <a:xfrm>
            <a:off x="706751" y="-6676"/>
            <a:ext cx="9692747" cy="1189554"/>
          </a:xfrm>
        </p:spPr>
        <p:txBody>
          <a:bodyPr/>
          <a:lstStyle/>
          <a:p>
            <a:r>
              <a:rPr lang="en-US" dirty="0"/>
              <a:t>Employment</a:t>
            </a:r>
          </a:p>
        </p:txBody>
      </p:sp>
      <p:sp>
        <p:nvSpPr>
          <p:cNvPr id="3" name="Text Placeholder 2">
            <a:extLst>
              <a:ext uri="{FF2B5EF4-FFF2-40B4-BE49-F238E27FC236}">
                <a16:creationId xmlns:a16="http://schemas.microsoft.com/office/drawing/2014/main" id="{1265364E-D330-B77D-57E4-B6A5DD7E86C7}"/>
              </a:ext>
            </a:extLst>
          </p:cNvPr>
          <p:cNvSpPr>
            <a:spLocks noGrp="1"/>
          </p:cNvSpPr>
          <p:nvPr>
            <p:ph type="body" idx="11"/>
          </p:nvPr>
        </p:nvSpPr>
        <p:spPr>
          <a:xfrm>
            <a:off x="706223" y="1132916"/>
            <a:ext cx="9693275" cy="461665"/>
          </a:xfrm>
        </p:spPr>
        <p:txBody>
          <a:bodyPr/>
          <a:lstStyle/>
          <a:p>
            <a:r>
              <a:rPr lang="en-US" i="0" dirty="0">
                <a:latin typeface="Franklin Gothic Medium" panose="020B0603020102020204" pitchFamily="34" charset="0"/>
              </a:rPr>
              <a:t>% Change in Total Employment, Year-Over-Year</a:t>
            </a:r>
          </a:p>
        </p:txBody>
      </p:sp>
      <p:graphicFrame>
        <p:nvGraphicFramePr>
          <p:cNvPr id="9" name="Chart 8" descr="This chart shows the percentage change in total employment from the previous year in Northern Virginia, the D.C. metro area, and the United States. Employment has decreased in Northern Virginia and the D.C. metro area over the last six months and was 1 to 2% lower in December than in December of 2024.">
            <a:extLst>
              <a:ext uri="{FF2B5EF4-FFF2-40B4-BE49-F238E27FC236}">
                <a16:creationId xmlns:a16="http://schemas.microsoft.com/office/drawing/2014/main" id="{2F549D23-3D02-8203-637E-12412530E952}"/>
              </a:ext>
            </a:extLst>
          </p:cNvPr>
          <p:cNvGraphicFramePr>
            <a:graphicFrameLocks/>
          </p:cNvGraphicFramePr>
          <p:nvPr>
            <p:extLst>
              <p:ext uri="{D42A27DB-BD31-4B8C-83A1-F6EECF244321}">
                <p14:modId xmlns:p14="http://schemas.microsoft.com/office/powerpoint/2010/main" val="3749991932"/>
              </p:ext>
            </p:extLst>
          </p:nvPr>
        </p:nvGraphicFramePr>
        <p:xfrm>
          <a:off x="706751" y="1597417"/>
          <a:ext cx="10322126" cy="4432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7">
            <a:extLst>
              <a:ext uri="{FF2B5EF4-FFF2-40B4-BE49-F238E27FC236}">
                <a16:creationId xmlns:a16="http://schemas.microsoft.com/office/drawing/2014/main" id="{291FA497-C1A3-8592-691C-CFA4B213F094}"/>
              </a:ext>
            </a:extLst>
          </p:cNvPr>
          <p:cNvGraphicFramePr>
            <a:graphicFrameLocks noGrp="1"/>
          </p:cNvGraphicFramePr>
          <p:nvPr>
            <p:extLst>
              <p:ext uri="{D42A27DB-BD31-4B8C-83A1-F6EECF244321}">
                <p14:modId xmlns:p14="http://schemas.microsoft.com/office/powerpoint/2010/main" val="2602736332"/>
              </p:ext>
            </p:extLst>
          </p:nvPr>
        </p:nvGraphicFramePr>
        <p:xfrm>
          <a:off x="7427067" y="999730"/>
          <a:ext cx="4764933" cy="1876929"/>
        </p:xfrm>
        <a:graphic>
          <a:graphicData uri="http://schemas.openxmlformats.org/drawingml/2006/table">
            <a:tbl>
              <a:tblPr firstRow="1" bandRow="1">
                <a:tableStyleId>{5C22544A-7EE6-4342-B048-85BDC9FD1C3A}</a:tableStyleId>
              </a:tblPr>
              <a:tblGrid>
                <a:gridCol w="1889207">
                  <a:extLst>
                    <a:ext uri="{9D8B030D-6E8A-4147-A177-3AD203B41FA5}">
                      <a16:colId xmlns:a16="http://schemas.microsoft.com/office/drawing/2014/main" val="3449244985"/>
                    </a:ext>
                  </a:extLst>
                </a:gridCol>
                <a:gridCol w="1360140">
                  <a:extLst>
                    <a:ext uri="{9D8B030D-6E8A-4147-A177-3AD203B41FA5}">
                      <a16:colId xmlns:a16="http://schemas.microsoft.com/office/drawing/2014/main" val="1923456588"/>
                    </a:ext>
                  </a:extLst>
                </a:gridCol>
                <a:gridCol w="1515586">
                  <a:extLst>
                    <a:ext uri="{9D8B030D-6E8A-4147-A177-3AD203B41FA5}">
                      <a16:colId xmlns:a16="http://schemas.microsoft.com/office/drawing/2014/main" val="260332704"/>
                    </a:ext>
                  </a:extLst>
                </a:gridCol>
              </a:tblGrid>
              <a:tr h="363120">
                <a:tc>
                  <a:txBody>
                    <a:bodyPr/>
                    <a:lstStyle/>
                    <a:p>
                      <a:endParaRPr lang="en-US" sz="2000" dirty="0">
                        <a:latin typeface="Franklin Gothic Book" panose="020B0503020102020204" pitchFamily="34" charset="0"/>
                      </a:endParaRPr>
                    </a:p>
                  </a:txBody>
                  <a:tcPr>
                    <a:solidFill>
                      <a:schemeClr val="bg1"/>
                    </a:solidFill>
                  </a:tcPr>
                </a:tc>
                <a:tc gridSpan="2">
                  <a:txBody>
                    <a:bodyPr/>
                    <a:lstStyle/>
                    <a:p>
                      <a:pPr algn="ctr"/>
                      <a:r>
                        <a:rPr lang="en-US" sz="1600" b="0" u="sng" dirty="0">
                          <a:solidFill>
                            <a:schemeClr val="bg2">
                              <a:lumMod val="10000"/>
                            </a:schemeClr>
                          </a:solidFill>
                          <a:latin typeface="Franklin Gothic Medium" panose="020B0603020102020204" pitchFamily="34" charset="0"/>
                        </a:rPr>
                        <a:t>Total Employment</a:t>
                      </a:r>
                    </a:p>
                  </a:txBody>
                  <a:tcPr>
                    <a:solidFill>
                      <a:schemeClr val="bg1"/>
                    </a:solidFill>
                  </a:tcPr>
                </a:tc>
                <a:tc hMerge="1">
                  <a:txBody>
                    <a:bodyPr/>
                    <a:lstStyle/>
                    <a:p>
                      <a:endParaRPr lang="en-US" dirty="0"/>
                    </a:p>
                  </a:txBody>
                  <a:tcPr/>
                </a:tc>
                <a:extLst>
                  <a:ext uri="{0D108BD9-81ED-4DB2-BD59-A6C34878D82A}">
                    <a16:rowId xmlns:a16="http://schemas.microsoft.com/office/drawing/2014/main" val="2037399018"/>
                  </a:ext>
                </a:extLst>
              </a:tr>
              <a:tr h="474849">
                <a:tc>
                  <a:txBody>
                    <a:bodyPr/>
                    <a:lstStyle/>
                    <a:p>
                      <a:endParaRPr lang="en-US" sz="2000" dirty="0">
                        <a:latin typeface="Franklin Gothic Book" panose="020B0503020102020204" pitchFamily="34" charset="0"/>
                      </a:endParaRPr>
                    </a:p>
                  </a:txBody>
                  <a:tcPr>
                    <a:solidFill>
                      <a:schemeClr val="bg1"/>
                    </a:solidFill>
                  </a:tcPr>
                </a:tc>
                <a:tc>
                  <a:txBody>
                    <a:bodyPr/>
                    <a:lstStyle/>
                    <a:p>
                      <a:pPr algn="ctr"/>
                      <a:r>
                        <a:rPr lang="en-US" sz="1400" i="1" dirty="0">
                          <a:latin typeface="Franklin Gothic Medium" panose="020B0603020102020204" pitchFamily="34" charset="0"/>
                        </a:rPr>
                        <a:t>Dec. 2024</a:t>
                      </a:r>
                    </a:p>
                  </a:txBody>
                  <a:tcPr anchor="ctr">
                    <a:solidFill>
                      <a:schemeClr val="bg1"/>
                    </a:solidFill>
                  </a:tcPr>
                </a:tc>
                <a:tc>
                  <a:txBody>
                    <a:bodyPr/>
                    <a:lstStyle/>
                    <a:p>
                      <a:pPr algn="ctr"/>
                      <a:r>
                        <a:rPr lang="en-US" sz="1400" i="1" dirty="0">
                          <a:latin typeface="Franklin Gothic Medium" panose="020B0603020102020204" pitchFamily="34" charset="0"/>
                        </a:rPr>
                        <a:t>Dec. 2025</a:t>
                      </a:r>
                    </a:p>
                  </a:txBody>
                  <a:tcPr anchor="ctr">
                    <a:solidFill>
                      <a:schemeClr val="bg1"/>
                    </a:solidFill>
                  </a:tcPr>
                </a:tc>
                <a:extLst>
                  <a:ext uri="{0D108BD9-81ED-4DB2-BD59-A6C34878D82A}">
                    <a16:rowId xmlns:a16="http://schemas.microsoft.com/office/drawing/2014/main" val="3275011684"/>
                  </a:ext>
                </a:extLst>
              </a:tr>
              <a:tr h="307255">
                <a:tc>
                  <a:txBody>
                    <a:bodyPr/>
                    <a:lstStyle/>
                    <a:p>
                      <a:pPr algn="r"/>
                      <a:r>
                        <a:rPr lang="en-US" sz="1600" b="1" dirty="0">
                          <a:solidFill>
                            <a:srgbClr val="BD8B00"/>
                          </a:solidFill>
                          <a:latin typeface="Franklin Gothic Book" panose="020B0503020102020204" pitchFamily="34" charset="0"/>
                        </a:rPr>
                        <a:t>Northern Virginia</a:t>
                      </a:r>
                    </a:p>
                  </a:txBody>
                  <a:tcPr anchor="ctr">
                    <a:solidFill>
                      <a:schemeClr val="bg1"/>
                    </a:solidFill>
                  </a:tcPr>
                </a:tc>
                <a:tc>
                  <a:txBody>
                    <a:bodyPr/>
                    <a:lstStyle/>
                    <a:p>
                      <a:pPr algn="ctr"/>
                      <a:r>
                        <a:rPr lang="en-US" sz="1600" b="1" dirty="0">
                          <a:solidFill>
                            <a:srgbClr val="BD8B00"/>
                          </a:solidFill>
                          <a:latin typeface="Franklin Gothic Book" panose="020B0503020102020204" pitchFamily="34" charset="0"/>
                        </a:rPr>
                        <a:t>1.64 M</a:t>
                      </a:r>
                    </a:p>
                  </a:txBody>
                  <a:tcPr anchor="ctr">
                    <a:solidFill>
                      <a:schemeClr val="bg1"/>
                    </a:solidFill>
                  </a:tcPr>
                </a:tc>
                <a:tc>
                  <a:txBody>
                    <a:bodyPr/>
                    <a:lstStyle/>
                    <a:p>
                      <a:pPr algn="ctr"/>
                      <a:r>
                        <a:rPr lang="en-US" sz="1600" b="1" dirty="0">
                          <a:solidFill>
                            <a:srgbClr val="BD8B00"/>
                          </a:solidFill>
                          <a:latin typeface="Franklin Gothic Book" panose="020B0503020102020204" pitchFamily="34" charset="0"/>
                        </a:rPr>
                        <a:t>1.62 M</a:t>
                      </a:r>
                    </a:p>
                  </a:txBody>
                  <a:tcPr anchor="ctr">
                    <a:solidFill>
                      <a:schemeClr val="bg1"/>
                    </a:solidFill>
                  </a:tcPr>
                </a:tc>
                <a:extLst>
                  <a:ext uri="{0D108BD9-81ED-4DB2-BD59-A6C34878D82A}">
                    <a16:rowId xmlns:a16="http://schemas.microsoft.com/office/drawing/2014/main" val="2149513012"/>
                  </a:ext>
                </a:extLst>
              </a:tr>
              <a:tr h="307255">
                <a:tc>
                  <a:txBody>
                    <a:bodyPr/>
                    <a:lstStyle/>
                    <a:p>
                      <a:pPr algn="r"/>
                      <a:r>
                        <a:rPr lang="en-US" sz="1600" b="1" dirty="0">
                          <a:solidFill>
                            <a:srgbClr val="046A38"/>
                          </a:solidFill>
                          <a:latin typeface="Franklin Gothic Book" panose="020B0503020102020204" pitchFamily="34" charset="0"/>
                        </a:rPr>
                        <a:t>D.C. MSA</a:t>
                      </a:r>
                    </a:p>
                  </a:txBody>
                  <a:tcPr anchor="ctr">
                    <a:solidFill>
                      <a:schemeClr val="bg1"/>
                    </a:solidFill>
                  </a:tcPr>
                </a:tc>
                <a:tc>
                  <a:txBody>
                    <a:bodyPr/>
                    <a:lstStyle/>
                    <a:p>
                      <a:pPr algn="ctr"/>
                      <a:r>
                        <a:rPr lang="en-US" sz="1600" b="1" dirty="0">
                          <a:solidFill>
                            <a:srgbClr val="046A38"/>
                          </a:solidFill>
                          <a:latin typeface="Franklin Gothic Book" panose="020B0503020102020204" pitchFamily="34" charset="0"/>
                        </a:rPr>
                        <a:t>3.41 M</a:t>
                      </a:r>
                    </a:p>
                  </a:txBody>
                  <a:tcPr anchor="ctr">
                    <a:solidFill>
                      <a:schemeClr val="bg1"/>
                    </a:solidFill>
                  </a:tcPr>
                </a:tc>
                <a:tc>
                  <a:txBody>
                    <a:bodyPr/>
                    <a:lstStyle/>
                    <a:p>
                      <a:pPr algn="ctr"/>
                      <a:r>
                        <a:rPr lang="en-US" sz="1600" b="1" dirty="0">
                          <a:solidFill>
                            <a:srgbClr val="046A38"/>
                          </a:solidFill>
                          <a:latin typeface="Franklin Gothic Book" panose="020B0503020102020204" pitchFamily="34" charset="0"/>
                        </a:rPr>
                        <a:t>3.35 M</a:t>
                      </a:r>
                    </a:p>
                  </a:txBody>
                  <a:tcPr anchor="ctr">
                    <a:solidFill>
                      <a:schemeClr val="bg1"/>
                    </a:solidFill>
                  </a:tcPr>
                </a:tc>
                <a:extLst>
                  <a:ext uri="{0D108BD9-81ED-4DB2-BD59-A6C34878D82A}">
                    <a16:rowId xmlns:a16="http://schemas.microsoft.com/office/drawing/2014/main" val="3017889615"/>
                  </a:ext>
                </a:extLst>
              </a:tr>
              <a:tr h="307255">
                <a:tc>
                  <a:txBody>
                    <a:bodyPr/>
                    <a:lstStyle/>
                    <a:p>
                      <a:pPr algn="r"/>
                      <a:r>
                        <a:rPr lang="en-US" sz="1600" b="1" dirty="0">
                          <a:solidFill>
                            <a:srgbClr val="65665C"/>
                          </a:solidFill>
                          <a:latin typeface="Franklin Gothic Book" panose="020B0503020102020204" pitchFamily="34" charset="0"/>
                        </a:rPr>
                        <a:t>United States</a:t>
                      </a:r>
                    </a:p>
                  </a:txBody>
                  <a:tcPr anchor="ctr">
                    <a:solidFill>
                      <a:schemeClr val="bg1"/>
                    </a:solidFill>
                  </a:tcPr>
                </a:tc>
                <a:tc>
                  <a:txBody>
                    <a:bodyPr/>
                    <a:lstStyle/>
                    <a:p>
                      <a:pPr algn="ctr"/>
                      <a:r>
                        <a:rPr lang="en-US" sz="1600" b="1" dirty="0">
                          <a:solidFill>
                            <a:srgbClr val="65665C"/>
                          </a:solidFill>
                          <a:latin typeface="Franklin Gothic Book" panose="020B0503020102020204" pitchFamily="34" charset="0"/>
                        </a:rPr>
                        <a:t>158.32 M</a:t>
                      </a:r>
                    </a:p>
                  </a:txBody>
                  <a:tcPr anchor="ctr">
                    <a:solidFill>
                      <a:schemeClr val="bg1"/>
                    </a:solidFill>
                  </a:tcPr>
                </a:tc>
                <a:tc>
                  <a:txBody>
                    <a:bodyPr/>
                    <a:lstStyle/>
                    <a:p>
                      <a:pPr algn="ctr"/>
                      <a:r>
                        <a:rPr lang="en-US" sz="1600" b="1" dirty="0">
                          <a:solidFill>
                            <a:srgbClr val="65665C"/>
                          </a:solidFill>
                          <a:latin typeface="Franklin Gothic Book" panose="020B0503020102020204" pitchFamily="34" charset="0"/>
                        </a:rPr>
                        <a:t>158.50 M</a:t>
                      </a:r>
                    </a:p>
                  </a:txBody>
                  <a:tcPr anchor="ctr">
                    <a:solidFill>
                      <a:schemeClr val="bg1"/>
                    </a:solidFill>
                  </a:tcPr>
                </a:tc>
                <a:extLst>
                  <a:ext uri="{0D108BD9-81ED-4DB2-BD59-A6C34878D82A}">
                    <a16:rowId xmlns:a16="http://schemas.microsoft.com/office/drawing/2014/main" val="3953144449"/>
                  </a:ext>
                </a:extLst>
              </a:tr>
            </a:tbl>
          </a:graphicData>
        </a:graphic>
      </p:graphicFrame>
      <p:sp>
        <p:nvSpPr>
          <p:cNvPr id="7" name="TextBox 6">
            <a:extLst>
              <a:ext uri="{FF2B5EF4-FFF2-40B4-BE49-F238E27FC236}">
                <a16:creationId xmlns:a16="http://schemas.microsoft.com/office/drawing/2014/main" id="{56185FD9-9430-88E0-4AFC-F9AE3D3A076A}"/>
              </a:ext>
            </a:extLst>
          </p:cNvPr>
          <p:cNvSpPr txBox="1"/>
          <p:nvPr/>
        </p:nvSpPr>
        <p:spPr>
          <a:xfrm>
            <a:off x="706751" y="6178859"/>
            <a:ext cx="10010275" cy="400110"/>
          </a:xfrm>
          <a:prstGeom prst="rect">
            <a:avLst/>
          </a:prstGeom>
          <a:noFill/>
        </p:spPr>
        <p:txBody>
          <a:bodyPr wrap="square" rtlCol="0">
            <a:spAutoFit/>
          </a:bodyPr>
          <a:lstStyle/>
          <a:p>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Current Employment Statistics</a:t>
            </a:r>
            <a:r>
              <a:rPr lang="en-US" sz="1000" dirty="0">
                <a:solidFill>
                  <a:srgbClr val="64655C"/>
                </a:solidFill>
                <a:latin typeface="Franklin Gothic Book" panose="020B0503020102020204" pitchFamily="34" charset="0"/>
              </a:rPr>
              <a:t>, March 3, 2026, </a:t>
            </a:r>
            <a:r>
              <a:rPr lang="en-US" sz="1000" dirty="0">
                <a:solidFill>
                  <a:srgbClr val="628B1C"/>
                </a:solidFill>
                <a:latin typeface="Franklin Gothic Book" panose="020B0503020102020204" pitchFamily="34" charset="0"/>
                <a:hlinkClick r:id="rId3"/>
              </a:rPr>
              <a:t>https://www.bls.gov/ces</a:t>
            </a:r>
            <a:r>
              <a:rPr lang="en-US" sz="1000" dirty="0">
                <a:solidFill>
                  <a:srgbClr val="64655C"/>
                </a:solidFill>
                <a:latin typeface="Franklin Gothic Book" panose="020B0503020102020204" pitchFamily="34" charset="0"/>
              </a:rPr>
              <a:t>; </a:t>
            </a:r>
            <a:r>
              <a:rPr lang="en-US" sz="1000" i="1" dirty="0">
                <a:solidFill>
                  <a:srgbClr val="64655C"/>
                </a:solidFill>
                <a:latin typeface="Franklin Gothic Book" panose="020B0503020102020204" pitchFamily="34" charset="0"/>
              </a:rPr>
              <a:t>State and Area Employment</a:t>
            </a:r>
            <a:r>
              <a:rPr lang="en-US" sz="1000" dirty="0">
                <a:solidFill>
                  <a:srgbClr val="64655C"/>
                </a:solidFill>
                <a:latin typeface="Franklin Gothic Book" panose="020B0503020102020204" pitchFamily="34" charset="0"/>
              </a:rPr>
              <a:t>, March 3, 2026, </a:t>
            </a:r>
            <a:r>
              <a:rPr lang="en-US" sz="1000" dirty="0">
                <a:solidFill>
                  <a:srgbClr val="64655C"/>
                </a:solidFill>
                <a:latin typeface="Franklin Gothic Book" panose="020B0503020102020204" pitchFamily="34" charset="0"/>
                <a:hlinkClick r:id="rId4"/>
              </a:rPr>
              <a:t>https://www.bls.gov/sae/</a:t>
            </a:r>
            <a:r>
              <a:rPr lang="en-US" sz="1000" dirty="0">
                <a:solidFill>
                  <a:srgbClr val="64655C"/>
                </a:solidFill>
                <a:latin typeface="Franklin Gothic Book" panose="020B0503020102020204" pitchFamily="34" charset="0"/>
              </a:rPr>
              <a:t>.  </a:t>
            </a:r>
            <a:endParaRPr lang="en-US" sz="1000" i="1" dirty="0">
              <a:solidFill>
                <a:srgbClr val="64655C"/>
              </a:solidFill>
              <a:latin typeface="Franklin Gothic Book" panose="020B0503020102020204" pitchFamily="34" charset="0"/>
            </a:endParaRPr>
          </a:p>
          <a:p>
            <a:r>
              <a:rPr lang="en-US" sz="1000" i="1" dirty="0">
                <a:solidFill>
                  <a:srgbClr val="64655C"/>
                </a:solidFill>
                <a:latin typeface="Franklin Gothic Book" panose="020B0503020102020204" pitchFamily="34" charset="0"/>
              </a:rPr>
              <a:t>NOTE: </a:t>
            </a:r>
            <a:r>
              <a:rPr lang="en-US" sz="1000" dirty="0">
                <a:solidFill>
                  <a:srgbClr val="64655C"/>
                </a:solidFill>
                <a:latin typeface="Franklin Gothic Book" panose="020B0503020102020204" pitchFamily="34" charset="0"/>
              </a:rPr>
              <a:t>Total nonfarm employment, seasonally adjusted. Northern Virginia data is for the Arlington-Alexandria-Reston, VA-WV Metropolitan Division.</a:t>
            </a:r>
            <a:endParaRPr lang="en-US" sz="1000" i="1" dirty="0">
              <a:solidFill>
                <a:srgbClr val="64655C"/>
              </a:solidFill>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5FB04734-C03E-D05B-0482-CFE727348DA3}"/>
              </a:ext>
            </a:extLst>
          </p:cNvPr>
          <p:cNvSpPr>
            <a:spLocks noGrp="1"/>
          </p:cNvSpPr>
          <p:nvPr>
            <p:ph type="sldNum" sz="quarter" idx="4"/>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08989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1215C-C1D3-24C2-B822-D8635F3D2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26BF9-EE09-F219-68ED-A6A37812E870}"/>
              </a:ext>
            </a:extLst>
          </p:cNvPr>
          <p:cNvSpPr>
            <a:spLocks noGrp="1"/>
          </p:cNvSpPr>
          <p:nvPr>
            <p:ph type="title"/>
          </p:nvPr>
        </p:nvSpPr>
        <p:spPr>
          <a:xfrm>
            <a:off x="706751" y="-6676"/>
            <a:ext cx="9692747" cy="1189554"/>
          </a:xfrm>
        </p:spPr>
        <p:txBody>
          <a:bodyPr/>
          <a:lstStyle/>
          <a:p>
            <a:r>
              <a:rPr lang="en-US" dirty="0"/>
              <a:t>Employment by Industry</a:t>
            </a:r>
          </a:p>
        </p:txBody>
      </p:sp>
      <p:sp>
        <p:nvSpPr>
          <p:cNvPr id="3" name="Text Placeholder 2">
            <a:extLst>
              <a:ext uri="{FF2B5EF4-FFF2-40B4-BE49-F238E27FC236}">
                <a16:creationId xmlns:a16="http://schemas.microsoft.com/office/drawing/2014/main" id="{683677C0-B295-0458-A1EA-360BDD2C0194}"/>
              </a:ext>
            </a:extLst>
          </p:cNvPr>
          <p:cNvSpPr>
            <a:spLocks noGrp="1"/>
          </p:cNvSpPr>
          <p:nvPr>
            <p:ph type="body" idx="11"/>
          </p:nvPr>
        </p:nvSpPr>
        <p:spPr>
          <a:xfrm>
            <a:off x="706223" y="1132916"/>
            <a:ext cx="9693275" cy="461665"/>
          </a:xfrm>
        </p:spPr>
        <p:txBody>
          <a:bodyPr/>
          <a:lstStyle/>
          <a:p>
            <a:r>
              <a:rPr lang="en-US" i="0" dirty="0">
                <a:latin typeface="Franklin Gothic Medium" panose="020B0603020102020204" pitchFamily="34" charset="0"/>
              </a:rPr>
              <a:t>% Change in Employment, Dec. 2024 to Dec. 2025</a:t>
            </a:r>
          </a:p>
        </p:txBody>
      </p:sp>
      <p:graphicFrame>
        <p:nvGraphicFramePr>
          <p:cNvPr id="10" name="Chart 9" descr="This chart shows the percent change in employment by industry from December 2024 to December 2025. The federal government has seen the largest decline in employment, while services to buildings and dwellings has seen the largest increase.">
            <a:extLst>
              <a:ext uri="{FF2B5EF4-FFF2-40B4-BE49-F238E27FC236}">
                <a16:creationId xmlns:a16="http://schemas.microsoft.com/office/drawing/2014/main" id="{1C52CFFA-44BA-5ACB-7EB0-FFE94D69A14A}"/>
              </a:ext>
            </a:extLst>
          </p:cNvPr>
          <p:cNvGraphicFramePr>
            <a:graphicFrameLocks/>
          </p:cNvGraphicFramePr>
          <p:nvPr>
            <p:extLst>
              <p:ext uri="{D42A27DB-BD31-4B8C-83A1-F6EECF244321}">
                <p14:modId xmlns:p14="http://schemas.microsoft.com/office/powerpoint/2010/main" val="957730114"/>
              </p:ext>
            </p:extLst>
          </p:nvPr>
        </p:nvGraphicFramePr>
        <p:xfrm>
          <a:off x="838200" y="1559284"/>
          <a:ext cx="10301289" cy="418623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C0F24C7-7525-774D-ABBF-C9817812FDA7}"/>
              </a:ext>
            </a:extLst>
          </p:cNvPr>
          <p:cNvSpPr txBox="1"/>
          <p:nvPr/>
        </p:nvSpPr>
        <p:spPr>
          <a:xfrm>
            <a:off x="731520" y="5745523"/>
            <a:ext cx="10601203" cy="553998"/>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NOTE:</a:t>
            </a:r>
            <a:r>
              <a:rPr lang="en-US" sz="1000" dirty="0">
                <a:solidFill>
                  <a:srgbClr val="64655C"/>
                </a:solidFill>
                <a:latin typeface="Franklin Gothic Book" panose="020B0503020102020204" pitchFamily="34" charset="0"/>
              </a:rPr>
              <a:t> Data is not seasonally adjusted. Data only includes industries comprising at least 1% of total nonfarm employment (about 16,000 employed). Data is for the Arlington-Alexandria-Reston, VA-WV Metropolitan Division.</a:t>
            </a:r>
          </a:p>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State and Area Employment</a:t>
            </a:r>
            <a:r>
              <a:rPr lang="en-US" sz="1000" dirty="0">
                <a:solidFill>
                  <a:srgbClr val="64655C"/>
                </a:solidFill>
                <a:latin typeface="Franklin Gothic Book" panose="020B0503020102020204" pitchFamily="34" charset="0"/>
              </a:rPr>
              <a:t>, March 3, 2026, </a:t>
            </a:r>
            <a:r>
              <a:rPr lang="en-US" sz="1000" dirty="0">
                <a:solidFill>
                  <a:srgbClr val="64655C"/>
                </a:solidFill>
                <a:latin typeface="Franklin Gothic Book" panose="020B0503020102020204" pitchFamily="34" charset="0"/>
                <a:hlinkClick r:id="rId3"/>
              </a:rPr>
              <a:t>https://www.bls.gov/sae/</a:t>
            </a:r>
            <a:r>
              <a:rPr lang="en-US" sz="1000" dirty="0">
                <a:solidFill>
                  <a:srgbClr val="64655C"/>
                </a:solidFill>
                <a:latin typeface="Franklin Gothic Book" panose="020B0503020102020204" pitchFamily="34" charset="0"/>
              </a:rPr>
              <a:t>.</a:t>
            </a:r>
          </a:p>
        </p:txBody>
      </p:sp>
      <p:sp>
        <p:nvSpPr>
          <p:cNvPr id="5" name="Slide Number Placeholder 4">
            <a:extLst>
              <a:ext uri="{FF2B5EF4-FFF2-40B4-BE49-F238E27FC236}">
                <a16:creationId xmlns:a16="http://schemas.microsoft.com/office/drawing/2014/main" id="{CBD692D6-B5B5-308F-A3D7-2401F7F1FF57}"/>
              </a:ext>
            </a:extLst>
          </p:cNvPr>
          <p:cNvSpPr>
            <a:spLocks noGrp="1"/>
          </p:cNvSpPr>
          <p:nvPr>
            <p:ph type="sldNum" sz="quarter" idx="4"/>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80146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A2272-8288-B94E-4D9F-8F1936AE47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F60BB-6943-ECAB-51FC-9B1CA6716026}"/>
              </a:ext>
            </a:extLst>
          </p:cNvPr>
          <p:cNvSpPr>
            <a:spLocks noGrp="1"/>
          </p:cNvSpPr>
          <p:nvPr>
            <p:ph type="title"/>
          </p:nvPr>
        </p:nvSpPr>
        <p:spPr>
          <a:xfrm>
            <a:off x="706751" y="-6676"/>
            <a:ext cx="9692747" cy="1189554"/>
          </a:xfrm>
        </p:spPr>
        <p:txBody>
          <a:bodyPr/>
          <a:lstStyle/>
          <a:p>
            <a:r>
              <a:rPr lang="en-US" dirty="0"/>
              <a:t>Job Postings</a:t>
            </a:r>
          </a:p>
        </p:txBody>
      </p:sp>
      <p:sp>
        <p:nvSpPr>
          <p:cNvPr id="3" name="Text Placeholder 2">
            <a:extLst>
              <a:ext uri="{FF2B5EF4-FFF2-40B4-BE49-F238E27FC236}">
                <a16:creationId xmlns:a16="http://schemas.microsoft.com/office/drawing/2014/main" id="{F1C9453B-B8C1-5B61-C52E-877AFA4F834A}"/>
              </a:ext>
            </a:extLst>
          </p:cNvPr>
          <p:cNvSpPr>
            <a:spLocks noGrp="1"/>
          </p:cNvSpPr>
          <p:nvPr>
            <p:ph type="body" idx="11"/>
          </p:nvPr>
        </p:nvSpPr>
        <p:spPr>
          <a:xfrm>
            <a:off x="706223" y="1132916"/>
            <a:ext cx="9693275" cy="461665"/>
          </a:xfrm>
        </p:spPr>
        <p:txBody>
          <a:bodyPr/>
          <a:lstStyle/>
          <a:p>
            <a:r>
              <a:rPr lang="en-US" i="0" dirty="0">
                <a:latin typeface="Franklin Gothic Medium" panose="020B0603020102020204" pitchFamily="34" charset="0"/>
              </a:rPr>
              <a:t>Total Postings by Month, NOVA Service Area</a:t>
            </a:r>
          </a:p>
        </p:txBody>
      </p:sp>
      <p:graphicFrame>
        <p:nvGraphicFramePr>
          <p:cNvPr id="7" name="Chart 6" descr="This chart shows the number of job postings each month from January 2024 to February 2026. Job postings have increased slightly over the last two years, but have not changed much.">
            <a:extLst>
              <a:ext uri="{FF2B5EF4-FFF2-40B4-BE49-F238E27FC236}">
                <a16:creationId xmlns:a16="http://schemas.microsoft.com/office/drawing/2014/main" id="{237C4685-0D7C-43BB-8D1C-FC7B1200ADC7}"/>
              </a:ext>
            </a:extLst>
          </p:cNvPr>
          <p:cNvGraphicFramePr>
            <a:graphicFrameLocks/>
          </p:cNvGraphicFramePr>
          <p:nvPr>
            <p:extLst>
              <p:ext uri="{D42A27DB-BD31-4B8C-83A1-F6EECF244321}">
                <p14:modId xmlns:p14="http://schemas.microsoft.com/office/powerpoint/2010/main" val="1397584639"/>
              </p:ext>
            </p:extLst>
          </p:nvPr>
        </p:nvGraphicFramePr>
        <p:xfrm>
          <a:off x="1037858" y="1594581"/>
          <a:ext cx="9231557" cy="435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7A17031-B84E-ECF8-2DF2-5CA4DA780E95}"/>
              </a:ext>
            </a:extLst>
          </p:cNvPr>
          <p:cNvSpPr txBox="1"/>
          <p:nvPr/>
        </p:nvSpPr>
        <p:spPr>
          <a:xfrm>
            <a:off x="935072" y="5953781"/>
            <a:ext cx="6378407" cy="246221"/>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Lightcast Analyst (2026.1 release).</a:t>
            </a:r>
          </a:p>
        </p:txBody>
      </p:sp>
      <p:sp>
        <p:nvSpPr>
          <p:cNvPr id="5" name="Slide Number Placeholder 4">
            <a:extLst>
              <a:ext uri="{FF2B5EF4-FFF2-40B4-BE49-F238E27FC236}">
                <a16:creationId xmlns:a16="http://schemas.microsoft.com/office/drawing/2014/main" id="{C609A160-031E-7FF8-FCCA-2970593DB6D0}"/>
              </a:ext>
            </a:extLst>
          </p:cNvPr>
          <p:cNvSpPr>
            <a:spLocks noGrp="1"/>
          </p:cNvSpPr>
          <p:nvPr>
            <p:ph type="sldNum" sz="quarter" idx="4"/>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95213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92CF9-6795-9E61-FD90-CA1C2C5FA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720EC-113B-6D5A-F198-0B8CAB85FD6E}"/>
              </a:ext>
            </a:extLst>
          </p:cNvPr>
          <p:cNvSpPr>
            <a:spLocks noGrp="1"/>
          </p:cNvSpPr>
          <p:nvPr>
            <p:ph type="title"/>
          </p:nvPr>
        </p:nvSpPr>
        <p:spPr>
          <a:xfrm>
            <a:off x="706751" y="-6676"/>
            <a:ext cx="9692747" cy="1189554"/>
          </a:xfrm>
        </p:spPr>
        <p:txBody>
          <a:bodyPr/>
          <a:lstStyle/>
          <a:p>
            <a:r>
              <a:rPr lang="en-US" dirty="0"/>
              <a:t>Job Postings by Industry</a:t>
            </a:r>
          </a:p>
        </p:txBody>
      </p:sp>
      <p:sp>
        <p:nvSpPr>
          <p:cNvPr id="3" name="Text Placeholder 2">
            <a:extLst>
              <a:ext uri="{FF2B5EF4-FFF2-40B4-BE49-F238E27FC236}">
                <a16:creationId xmlns:a16="http://schemas.microsoft.com/office/drawing/2014/main" id="{E6C0F0F5-8A2B-88D7-E4E9-1FAD88CA330F}"/>
              </a:ext>
            </a:extLst>
          </p:cNvPr>
          <p:cNvSpPr>
            <a:spLocks noGrp="1"/>
          </p:cNvSpPr>
          <p:nvPr>
            <p:ph type="body" idx="11"/>
          </p:nvPr>
        </p:nvSpPr>
        <p:spPr>
          <a:xfrm>
            <a:off x="706223" y="1132916"/>
            <a:ext cx="9693275" cy="461665"/>
          </a:xfrm>
        </p:spPr>
        <p:txBody>
          <a:bodyPr/>
          <a:lstStyle/>
          <a:p>
            <a:r>
              <a:rPr lang="en-US" i="0" dirty="0">
                <a:latin typeface="Franklin Gothic Medium" panose="020B0603020102020204" pitchFamily="34" charset="0"/>
              </a:rPr>
              <a:t>% Change in Job Postings, Feb. 2024 to Feb. 2026</a:t>
            </a:r>
          </a:p>
        </p:txBody>
      </p:sp>
      <p:graphicFrame>
        <p:nvGraphicFramePr>
          <p:cNvPr id="6" name="Chart 5" descr="This chart shows the percentage change in job postings by industry sector from February 2024 to February 2026. Transportation and Warehousing has seen the largest growth in that time period, while Public Administration has seen the largest decline.">
            <a:extLst>
              <a:ext uri="{FF2B5EF4-FFF2-40B4-BE49-F238E27FC236}">
                <a16:creationId xmlns:a16="http://schemas.microsoft.com/office/drawing/2014/main" id="{BF7CA23A-2FB4-8A85-0187-7FCEEF7DA743}"/>
              </a:ext>
            </a:extLst>
          </p:cNvPr>
          <p:cNvGraphicFramePr>
            <a:graphicFrameLocks/>
          </p:cNvGraphicFramePr>
          <p:nvPr>
            <p:extLst>
              <p:ext uri="{D42A27DB-BD31-4B8C-83A1-F6EECF244321}">
                <p14:modId xmlns:p14="http://schemas.microsoft.com/office/powerpoint/2010/main" val="3183969385"/>
              </p:ext>
            </p:extLst>
          </p:nvPr>
        </p:nvGraphicFramePr>
        <p:xfrm>
          <a:off x="706222" y="1499995"/>
          <a:ext cx="10550706" cy="43280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B822ACB-A1B2-1D8A-420C-B6A438884DB0}"/>
              </a:ext>
            </a:extLst>
          </p:cNvPr>
          <p:cNvSpPr txBox="1"/>
          <p:nvPr/>
        </p:nvSpPr>
        <p:spPr>
          <a:xfrm>
            <a:off x="935072" y="5953781"/>
            <a:ext cx="6378407" cy="400110"/>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NOTE: </a:t>
            </a:r>
            <a:r>
              <a:rPr lang="en-US" sz="1000" dirty="0">
                <a:solidFill>
                  <a:srgbClr val="64655C"/>
                </a:solidFill>
                <a:latin typeface="Franklin Gothic Book" panose="020B0503020102020204" pitchFamily="34" charset="0"/>
              </a:rPr>
              <a:t>Only includes industries with at least 500 job postings in Feb. 2026.</a:t>
            </a:r>
            <a:endParaRPr lang="en-US" sz="1000" i="1" dirty="0">
              <a:solidFill>
                <a:srgbClr val="64655C"/>
              </a:solidFill>
              <a:latin typeface="Franklin Gothic Book" panose="020B0503020102020204" pitchFamily="34" charset="0"/>
            </a:endParaRPr>
          </a:p>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Lightcast Analyst (2026.1 release).</a:t>
            </a:r>
          </a:p>
        </p:txBody>
      </p:sp>
      <p:sp>
        <p:nvSpPr>
          <p:cNvPr id="5" name="Slide Number Placeholder 4">
            <a:extLst>
              <a:ext uri="{FF2B5EF4-FFF2-40B4-BE49-F238E27FC236}">
                <a16:creationId xmlns:a16="http://schemas.microsoft.com/office/drawing/2014/main" id="{84114D9A-B0BD-0C0D-FF47-AEEA2C224FDF}"/>
              </a:ext>
            </a:extLst>
          </p:cNvPr>
          <p:cNvSpPr>
            <a:spLocks noGrp="1"/>
          </p:cNvSpPr>
          <p:nvPr>
            <p:ph type="sldNum" sz="quarter" idx="4"/>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40883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AC9F9-FA02-5EA0-8826-39C462368A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E98CE-F9AD-A86D-E8E9-0B9A253E05C1}"/>
              </a:ext>
              <a:ext uri="{C183D7F6-B498-43B3-948B-1728B52AA6E4}">
                <adec:decorative xmlns:adec="http://schemas.microsoft.com/office/drawing/2017/decorative" val="0"/>
              </a:ext>
            </a:extLst>
          </p:cNvPr>
          <p:cNvSpPr>
            <a:spLocks noGrp="1"/>
          </p:cNvSpPr>
          <p:nvPr>
            <p:ph type="title"/>
          </p:nvPr>
        </p:nvSpPr>
        <p:spPr>
          <a:xfrm>
            <a:off x="706751" y="-6676"/>
            <a:ext cx="9692747" cy="1189554"/>
          </a:xfrm>
        </p:spPr>
        <p:txBody>
          <a:bodyPr/>
          <a:lstStyle/>
          <a:p>
            <a:r>
              <a:rPr lang="en-US" dirty="0"/>
              <a:t>Unemployment</a:t>
            </a:r>
          </a:p>
        </p:txBody>
      </p:sp>
      <p:sp>
        <p:nvSpPr>
          <p:cNvPr id="3" name="Text Placeholder 2">
            <a:extLst>
              <a:ext uri="{FF2B5EF4-FFF2-40B4-BE49-F238E27FC236}">
                <a16:creationId xmlns:a16="http://schemas.microsoft.com/office/drawing/2014/main" id="{18207A44-C856-433C-6646-A13F4327D29E}"/>
              </a:ext>
            </a:extLst>
          </p:cNvPr>
          <p:cNvSpPr>
            <a:spLocks noGrp="1"/>
          </p:cNvSpPr>
          <p:nvPr>
            <p:ph type="body" idx="11"/>
          </p:nvPr>
        </p:nvSpPr>
        <p:spPr>
          <a:xfrm>
            <a:off x="706223" y="1132916"/>
            <a:ext cx="9693275" cy="461665"/>
          </a:xfrm>
        </p:spPr>
        <p:txBody>
          <a:bodyPr/>
          <a:lstStyle/>
          <a:p>
            <a:r>
              <a:rPr lang="en-US" i="0" dirty="0">
                <a:latin typeface="Franklin Gothic Medium" panose="020B0603020102020204" pitchFamily="34" charset="0"/>
              </a:rPr>
              <a:t>Trend in Unemployment Rates</a:t>
            </a:r>
          </a:p>
        </p:txBody>
      </p:sp>
      <p:graphicFrame>
        <p:nvGraphicFramePr>
          <p:cNvPr id="4" name="Chart 3" descr="This chart shows unemployment rates in Alexandria and Arlington, the NOVA Region, and the D.C. metro area from January 2023 to December 2025. Unemployment rates in all three regions have risen over the last year and are now between 3 and 4%.">
            <a:extLst>
              <a:ext uri="{FF2B5EF4-FFF2-40B4-BE49-F238E27FC236}">
                <a16:creationId xmlns:a16="http://schemas.microsoft.com/office/drawing/2014/main" id="{808F4231-764E-4E57-B10D-8D674DA058C6}"/>
              </a:ext>
            </a:extLst>
          </p:cNvPr>
          <p:cNvGraphicFramePr>
            <a:graphicFrameLocks/>
          </p:cNvGraphicFramePr>
          <p:nvPr>
            <p:extLst>
              <p:ext uri="{D42A27DB-BD31-4B8C-83A1-F6EECF244321}">
                <p14:modId xmlns:p14="http://schemas.microsoft.com/office/powerpoint/2010/main" val="858032563"/>
              </p:ext>
            </p:extLst>
          </p:nvPr>
        </p:nvGraphicFramePr>
        <p:xfrm>
          <a:off x="834013" y="1594581"/>
          <a:ext cx="10470383" cy="47238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7">
            <a:extLst>
              <a:ext uri="{FF2B5EF4-FFF2-40B4-BE49-F238E27FC236}">
                <a16:creationId xmlns:a16="http://schemas.microsoft.com/office/drawing/2014/main" id="{B5FE3A13-2901-DBC8-8817-1153B0D65686}"/>
              </a:ext>
            </a:extLst>
          </p:cNvPr>
          <p:cNvGraphicFramePr>
            <a:graphicFrameLocks noGrp="1"/>
          </p:cNvGraphicFramePr>
          <p:nvPr>
            <p:extLst>
              <p:ext uri="{D42A27DB-BD31-4B8C-83A1-F6EECF244321}">
                <p14:modId xmlns:p14="http://schemas.microsoft.com/office/powerpoint/2010/main" val="876097257"/>
              </p:ext>
            </p:extLst>
          </p:nvPr>
        </p:nvGraphicFramePr>
        <p:xfrm>
          <a:off x="5328382" y="87999"/>
          <a:ext cx="5291091" cy="1920240"/>
        </p:xfrm>
        <a:graphic>
          <a:graphicData uri="http://schemas.openxmlformats.org/drawingml/2006/table">
            <a:tbl>
              <a:tblPr firstRow="1" bandRow="1">
                <a:tableStyleId>{5C22544A-7EE6-4342-B048-85BDC9FD1C3A}</a:tableStyleId>
              </a:tblPr>
              <a:tblGrid>
                <a:gridCol w="2127636">
                  <a:extLst>
                    <a:ext uri="{9D8B030D-6E8A-4147-A177-3AD203B41FA5}">
                      <a16:colId xmlns:a16="http://schemas.microsoft.com/office/drawing/2014/main" val="3449244985"/>
                    </a:ext>
                  </a:extLst>
                </a:gridCol>
                <a:gridCol w="979831">
                  <a:extLst>
                    <a:ext uri="{9D8B030D-6E8A-4147-A177-3AD203B41FA5}">
                      <a16:colId xmlns:a16="http://schemas.microsoft.com/office/drawing/2014/main" val="1923456588"/>
                    </a:ext>
                  </a:extLst>
                </a:gridCol>
                <a:gridCol w="1091812">
                  <a:extLst>
                    <a:ext uri="{9D8B030D-6E8A-4147-A177-3AD203B41FA5}">
                      <a16:colId xmlns:a16="http://schemas.microsoft.com/office/drawing/2014/main" val="3222564759"/>
                    </a:ext>
                  </a:extLst>
                </a:gridCol>
                <a:gridCol w="1091812">
                  <a:extLst>
                    <a:ext uri="{9D8B030D-6E8A-4147-A177-3AD203B41FA5}">
                      <a16:colId xmlns:a16="http://schemas.microsoft.com/office/drawing/2014/main" val="260332704"/>
                    </a:ext>
                  </a:extLst>
                </a:gridCol>
              </a:tblGrid>
              <a:tr h="376024">
                <a:tc>
                  <a:txBody>
                    <a:bodyPr/>
                    <a:lstStyle/>
                    <a:p>
                      <a:endParaRPr lang="en-US" sz="2000" dirty="0">
                        <a:latin typeface="Franklin Gothic Book" panose="020B0503020102020204" pitchFamily="34" charset="0"/>
                      </a:endParaRPr>
                    </a:p>
                  </a:txBody>
                  <a:tcPr>
                    <a:solidFill>
                      <a:schemeClr val="bg1"/>
                    </a:solidFill>
                  </a:tcPr>
                </a:tc>
                <a:tc gridSpan="3">
                  <a:txBody>
                    <a:bodyPr/>
                    <a:lstStyle/>
                    <a:p>
                      <a:pPr algn="ctr"/>
                      <a:r>
                        <a:rPr lang="en-US" sz="1600" b="0" u="sng" dirty="0">
                          <a:solidFill>
                            <a:schemeClr val="bg2">
                              <a:lumMod val="10000"/>
                            </a:schemeClr>
                          </a:solidFill>
                          <a:latin typeface="Franklin Gothic Medium" panose="020B0603020102020204" pitchFamily="34" charset="0"/>
                        </a:rPr>
                        <a:t>Total Unemployed</a:t>
                      </a:r>
                    </a:p>
                  </a:txBody>
                  <a:tcPr>
                    <a:solidFill>
                      <a:schemeClr val="bg1"/>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037399018"/>
                  </a:ext>
                </a:extLst>
              </a:tr>
              <a:tr h="491723">
                <a:tc>
                  <a:txBody>
                    <a:bodyPr/>
                    <a:lstStyle/>
                    <a:p>
                      <a:endParaRPr lang="en-US" sz="2000" dirty="0">
                        <a:latin typeface="Franklin Gothic Book" panose="020B0503020102020204" pitchFamily="34" charset="0"/>
                      </a:endParaRPr>
                    </a:p>
                  </a:txBody>
                  <a:tcPr>
                    <a:solidFill>
                      <a:schemeClr val="bg1"/>
                    </a:solidFill>
                  </a:tcPr>
                </a:tc>
                <a:tc>
                  <a:txBody>
                    <a:bodyPr/>
                    <a:lstStyle/>
                    <a:p>
                      <a:pPr algn="ctr"/>
                      <a:r>
                        <a:rPr lang="en-US" sz="1400" i="1" dirty="0">
                          <a:latin typeface="Franklin Gothic Medium" panose="020B0603020102020204" pitchFamily="34" charset="0"/>
                        </a:rPr>
                        <a:t>Dec.</a:t>
                      </a:r>
                    </a:p>
                    <a:p>
                      <a:pPr algn="ctr"/>
                      <a:r>
                        <a:rPr lang="en-US" sz="1400" i="1" dirty="0">
                          <a:latin typeface="Franklin Gothic Medium" panose="020B0603020102020204" pitchFamily="34" charset="0"/>
                        </a:rPr>
                        <a:t>2024</a:t>
                      </a:r>
                    </a:p>
                  </a:txBody>
                  <a:tcPr anchor="ctr">
                    <a:solidFill>
                      <a:schemeClr val="bg1"/>
                    </a:solidFill>
                  </a:tcPr>
                </a:tc>
                <a:tc>
                  <a:txBody>
                    <a:bodyPr/>
                    <a:lstStyle/>
                    <a:p>
                      <a:pPr algn="ctr"/>
                      <a:r>
                        <a:rPr lang="en-US" sz="1400" i="1" dirty="0">
                          <a:latin typeface="Franklin Gothic Medium" panose="020B0603020102020204" pitchFamily="34" charset="0"/>
                        </a:rPr>
                        <a:t>Jun.</a:t>
                      </a:r>
                    </a:p>
                    <a:p>
                      <a:pPr algn="ctr"/>
                      <a:r>
                        <a:rPr lang="en-US" sz="1400" i="1" dirty="0">
                          <a:latin typeface="Franklin Gothic Medium" panose="020B0603020102020204" pitchFamily="34" charset="0"/>
                        </a:rPr>
                        <a:t> 2025</a:t>
                      </a:r>
                    </a:p>
                  </a:txBody>
                  <a:tcPr anchor="ctr">
                    <a:solidFill>
                      <a:schemeClr val="bg1"/>
                    </a:solidFill>
                  </a:tcPr>
                </a:tc>
                <a:tc>
                  <a:txBody>
                    <a:bodyPr/>
                    <a:lstStyle/>
                    <a:p>
                      <a:pPr algn="ctr"/>
                      <a:r>
                        <a:rPr lang="en-US" sz="1400" i="1" dirty="0">
                          <a:latin typeface="Franklin Gothic Medium" panose="020B0603020102020204" pitchFamily="34" charset="0"/>
                        </a:rPr>
                        <a:t>Dec.</a:t>
                      </a:r>
                    </a:p>
                    <a:p>
                      <a:pPr algn="ctr"/>
                      <a:r>
                        <a:rPr lang="en-US" sz="1400" i="1" dirty="0">
                          <a:latin typeface="Franklin Gothic Medium" panose="020B0603020102020204" pitchFamily="34" charset="0"/>
                        </a:rPr>
                        <a:t>2025</a:t>
                      </a:r>
                    </a:p>
                  </a:txBody>
                  <a:tcPr anchor="ctr">
                    <a:solidFill>
                      <a:schemeClr val="bg1"/>
                    </a:solidFill>
                  </a:tcPr>
                </a:tc>
                <a:extLst>
                  <a:ext uri="{0D108BD9-81ED-4DB2-BD59-A6C34878D82A}">
                    <a16:rowId xmlns:a16="http://schemas.microsoft.com/office/drawing/2014/main" val="3275011684"/>
                  </a:ext>
                </a:extLst>
              </a:tr>
              <a:tr h="318174">
                <a:tc>
                  <a:txBody>
                    <a:bodyPr/>
                    <a:lstStyle/>
                    <a:p>
                      <a:pPr algn="r"/>
                      <a:r>
                        <a:rPr lang="en-US" sz="1600" b="1" dirty="0">
                          <a:solidFill>
                            <a:srgbClr val="BD8B00"/>
                          </a:solidFill>
                          <a:latin typeface="Franklin Gothic Book" panose="020B0503020102020204" pitchFamily="34" charset="0"/>
                        </a:rPr>
                        <a:t>Alexandria/Arlington</a:t>
                      </a:r>
                    </a:p>
                  </a:txBody>
                  <a:tcPr anchor="ctr">
                    <a:solidFill>
                      <a:schemeClr val="bg1"/>
                    </a:solidFill>
                  </a:tcPr>
                </a:tc>
                <a:tc>
                  <a:txBody>
                    <a:bodyPr/>
                    <a:lstStyle/>
                    <a:p>
                      <a:pPr algn="ctr"/>
                      <a:r>
                        <a:rPr lang="en-US" sz="1600" b="1" dirty="0">
                          <a:solidFill>
                            <a:srgbClr val="BD8B00"/>
                          </a:solidFill>
                          <a:latin typeface="Franklin Gothic Book" panose="020B0503020102020204" pitchFamily="34" charset="0"/>
                        </a:rPr>
                        <a:t>5,273</a:t>
                      </a:r>
                    </a:p>
                  </a:txBody>
                  <a:tcPr anchor="ctr">
                    <a:solidFill>
                      <a:schemeClr val="bg1"/>
                    </a:solidFill>
                  </a:tcPr>
                </a:tc>
                <a:tc>
                  <a:txBody>
                    <a:bodyPr/>
                    <a:lstStyle/>
                    <a:p>
                      <a:pPr algn="ctr"/>
                      <a:r>
                        <a:rPr lang="en-US" sz="1600" b="1" dirty="0">
                          <a:solidFill>
                            <a:srgbClr val="BD8B00"/>
                          </a:solidFill>
                          <a:latin typeface="Franklin Gothic Book" panose="020B0503020102020204" pitchFamily="34" charset="0"/>
                        </a:rPr>
                        <a:t>8,970</a:t>
                      </a:r>
                    </a:p>
                  </a:txBody>
                  <a:tcPr anchor="ctr">
                    <a:solidFill>
                      <a:schemeClr val="bg1"/>
                    </a:solidFill>
                  </a:tcPr>
                </a:tc>
                <a:tc>
                  <a:txBody>
                    <a:bodyPr/>
                    <a:lstStyle/>
                    <a:p>
                      <a:pPr algn="ctr"/>
                      <a:r>
                        <a:rPr lang="en-US" sz="1600" b="1" dirty="0">
                          <a:solidFill>
                            <a:srgbClr val="BD8B00"/>
                          </a:solidFill>
                          <a:latin typeface="Franklin Gothic Book" panose="020B0503020102020204" pitchFamily="34" charset="0"/>
                        </a:rPr>
                        <a:t>7,958</a:t>
                      </a:r>
                    </a:p>
                  </a:txBody>
                  <a:tcPr anchor="ctr">
                    <a:solidFill>
                      <a:schemeClr val="bg1"/>
                    </a:solidFill>
                  </a:tcPr>
                </a:tc>
                <a:extLst>
                  <a:ext uri="{0D108BD9-81ED-4DB2-BD59-A6C34878D82A}">
                    <a16:rowId xmlns:a16="http://schemas.microsoft.com/office/drawing/2014/main" val="2149513012"/>
                  </a:ext>
                </a:extLst>
              </a:tr>
              <a:tr h="318174">
                <a:tc>
                  <a:txBody>
                    <a:bodyPr/>
                    <a:lstStyle/>
                    <a:p>
                      <a:pPr algn="r"/>
                      <a:r>
                        <a:rPr lang="en-US" sz="1600" b="1" dirty="0">
                          <a:solidFill>
                            <a:srgbClr val="046A38"/>
                          </a:solidFill>
                          <a:latin typeface="Franklin Gothic Book" panose="020B0503020102020204" pitchFamily="34" charset="0"/>
                        </a:rPr>
                        <a:t>NOVA Region</a:t>
                      </a:r>
                    </a:p>
                  </a:txBody>
                  <a:tcPr anchor="ctr">
                    <a:solidFill>
                      <a:schemeClr val="bg1"/>
                    </a:solidFill>
                  </a:tcPr>
                </a:tc>
                <a:tc>
                  <a:txBody>
                    <a:bodyPr/>
                    <a:lstStyle/>
                    <a:p>
                      <a:pPr algn="ctr"/>
                      <a:r>
                        <a:rPr lang="en-US" sz="1600" b="1" dirty="0">
                          <a:solidFill>
                            <a:srgbClr val="046A38"/>
                          </a:solidFill>
                          <a:latin typeface="Franklin Gothic Book" panose="020B0503020102020204" pitchFamily="34" charset="0"/>
                        </a:rPr>
                        <a:t>32,734</a:t>
                      </a:r>
                    </a:p>
                  </a:txBody>
                  <a:tcPr anchor="ctr">
                    <a:solidFill>
                      <a:schemeClr val="bg1"/>
                    </a:solidFill>
                  </a:tcPr>
                </a:tc>
                <a:tc>
                  <a:txBody>
                    <a:bodyPr/>
                    <a:lstStyle/>
                    <a:p>
                      <a:pPr algn="ctr"/>
                      <a:r>
                        <a:rPr lang="en-US" sz="1600" b="1" dirty="0">
                          <a:solidFill>
                            <a:srgbClr val="046A38"/>
                          </a:solidFill>
                          <a:latin typeface="Franklin Gothic Book" panose="020B0503020102020204" pitchFamily="34" charset="0"/>
                        </a:rPr>
                        <a:t>53,780</a:t>
                      </a:r>
                    </a:p>
                  </a:txBody>
                  <a:tcPr anchor="ctr">
                    <a:solidFill>
                      <a:schemeClr val="bg1"/>
                    </a:solidFill>
                  </a:tcPr>
                </a:tc>
                <a:tc>
                  <a:txBody>
                    <a:bodyPr/>
                    <a:lstStyle/>
                    <a:p>
                      <a:pPr algn="ctr"/>
                      <a:r>
                        <a:rPr lang="en-US" sz="1600" b="1" dirty="0">
                          <a:solidFill>
                            <a:srgbClr val="046A38"/>
                          </a:solidFill>
                          <a:latin typeface="Franklin Gothic Book" panose="020B0503020102020204" pitchFamily="34" charset="0"/>
                        </a:rPr>
                        <a:t>47,668</a:t>
                      </a:r>
                    </a:p>
                  </a:txBody>
                  <a:tcPr anchor="ctr">
                    <a:solidFill>
                      <a:schemeClr val="bg1"/>
                    </a:solidFill>
                  </a:tcPr>
                </a:tc>
                <a:extLst>
                  <a:ext uri="{0D108BD9-81ED-4DB2-BD59-A6C34878D82A}">
                    <a16:rowId xmlns:a16="http://schemas.microsoft.com/office/drawing/2014/main" val="3017889615"/>
                  </a:ext>
                </a:extLst>
              </a:tr>
              <a:tr h="318174">
                <a:tc>
                  <a:txBody>
                    <a:bodyPr/>
                    <a:lstStyle/>
                    <a:p>
                      <a:pPr algn="r"/>
                      <a:r>
                        <a:rPr lang="en-US" sz="1600" b="1" dirty="0">
                          <a:solidFill>
                            <a:srgbClr val="65665C"/>
                          </a:solidFill>
                          <a:latin typeface="Franklin Gothic Book" panose="020B0503020102020204" pitchFamily="34" charset="0"/>
                        </a:rPr>
                        <a:t>D.C. MSA</a:t>
                      </a:r>
                    </a:p>
                  </a:txBody>
                  <a:tcPr anchor="ctr">
                    <a:solidFill>
                      <a:schemeClr val="bg1"/>
                    </a:solidFill>
                  </a:tcPr>
                </a:tc>
                <a:tc>
                  <a:txBody>
                    <a:bodyPr/>
                    <a:lstStyle/>
                    <a:p>
                      <a:pPr algn="ctr"/>
                      <a:r>
                        <a:rPr lang="en-US" sz="1600" b="1" dirty="0">
                          <a:solidFill>
                            <a:srgbClr val="65665C"/>
                          </a:solidFill>
                          <a:latin typeface="Franklin Gothic Book" panose="020B0503020102020204" pitchFamily="34" charset="0"/>
                        </a:rPr>
                        <a:t>96,034</a:t>
                      </a:r>
                    </a:p>
                  </a:txBody>
                  <a:tcPr anchor="ctr">
                    <a:solidFill>
                      <a:schemeClr val="bg1"/>
                    </a:solidFill>
                  </a:tcPr>
                </a:tc>
                <a:tc>
                  <a:txBody>
                    <a:bodyPr/>
                    <a:lstStyle/>
                    <a:p>
                      <a:pPr algn="ctr"/>
                      <a:r>
                        <a:rPr lang="en-US" sz="1600" b="1" dirty="0">
                          <a:solidFill>
                            <a:srgbClr val="65665C"/>
                          </a:solidFill>
                          <a:latin typeface="Franklin Gothic Book" panose="020B0503020102020204" pitchFamily="34" charset="0"/>
                        </a:rPr>
                        <a:t>141,747</a:t>
                      </a:r>
                    </a:p>
                  </a:txBody>
                  <a:tcPr anchor="ctr">
                    <a:solidFill>
                      <a:schemeClr val="bg1"/>
                    </a:solidFill>
                  </a:tcPr>
                </a:tc>
                <a:tc>
                  <a:txBody>
                    <a:bodyPr/>
                    <a:lstStyle/>
                    <a:p>
                      <a:pPr algn="ctr"/>
                      <a:r>
                        <a:rPr lang="en-US" sz="1600" b="1" dirty="0">
                          <a:solidFill>
                            <a:srgbClr val="65665C"/>
                          </a:solidFill>
                          <a:latin typeface="Franklin Gothic Book" panose="020B0503020102020204" pitchFamily="34" charset="0"/>
                        </a:rPr>
                        <a:t>133,530</a:t>
                      </a:r>
                    </a:p>
                  </a:txBody>
                  <a:tcPr anchor="ctr">
                    <a:solidFill>
                      <a:schemeClr val="bg1"/>
                    </a:solidFill>
                  </a:tcPr>
                </a:tc>
                <a:extLst>
                  <a:ext uri="{0D108BD9-81ED-4DB2-BD59-A6C34878D82A}">
                    <a16:rowId xmlns:a16="http://schemas.microsoft.com/office/drawing/2014/main" val="3953144449"/>
                  </a:ext>
                </a:extLst>
              </a:tr>
            </a:tbl>
          </a:graphicData>
        </a:graphic>
      </p:graphicFrame>
      <p:sp>
        <p:nvSpPr>
          <p:cNvPr id="7" name="TextBox 6">
            <a:extLst>
              <a:ext uri="{FF2B5EF4-FFF2-40B4-BE49-F238E27FC236}">
                <a16:creationId xmlns:a16="http://schemas.microsoft.com/office/drawing/2014/main" id="{CD05B8DE-ACB4-ED6B-D011-6729D8A35E84}"/>
              </a:ext>
            </a:extLst>
          </p:cNvPr>
          <p:cNvSpPr txBox="1"/>
          <p:nvPr/>
        </p:nvSpPr>
        <p:spPr>
          <a:xfrm>
            <a:off x="731520" y="6284176"/>
            <a:ext cx="6931550" cy="400110"/>
          </a:xfrm>
          <a:prstGeom prst="rect">
            <a:avLst/>
          </a:prstGeom>
          <a:noFill/>
        </p:spPr>
        <p:txBody>
          <a:bodyPr wrap="square" rtlCol="0">
            <a:spAutoFit/>
          </a:bodyPr>
          <a:lstStyle/>
          <a:p>
            <a:r>
              <a:rPr lang="en-US" sz="1000" i="1" dirty="0">
                <a:solidFill>
                  <a:srgbClr val="64655C"/>
                </a:solidFill>
                <a:latin typeface="Franklin Gothic Book" panose="020B0503020102020204" pitchFamily="34" charset="0"/>
              </a:rPr>
              <a:t>NOTE: </a:t>
            </a:r>
            <a:r>
              <a:rPr lang="en-US" sz="1000" dirty="0">
                <a:solidFill>
                  <a:srgbClr val="64655C"/>
                </a:solidFill>
                <a:latin typeface="Franklin Gothic Book" panose="020B0503020102020204" pitchFamily="34" charset="0"/>
              </a:rPr>
              <a:t>Data is not seasonally adjusted. Data was unavailable in October 2025.</a:t>
            </a:r>
            <a:endParaRPr lang="en-US" sz="1000" i="1" dirty="0">
              <a:solidFill>
                <a:srgbClr val="64655C"/>
              </a:solidFill>
              <a:latin typeface="Franklin Gothic Book" panose="020B0503020102020204" pitchFamily="34" charset="0"/>
            </a:endParaRPr>
          </a:p>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Local Area Unemployment Statistics</a:t>
            </a:r>
            <a:r>
              <a:rPr lang="en-US" sz="1000" dirty="0">
                <a:solidFill>
                  <a:srgbClr val="64655C"/>
                </a:solidFill>
                <a:latin typeface="Franklin Gothic Book" panose="020B0503020102020204" pitchFamily="34" charset="0"/>
              </a:rPr>
              <a:t>, March 3, 2026, </a:t>
            </a:r>
            <a:r>
              <a:rPr lang="en-US" sz="1000" dirty="0">
                <a:solidFill>
                  <a:srgbClr val="628B1C"/>
                </a:solidFill>
                <a:latin typeface="Franklin Gothic Book" panose="020B0503020102020204" pitchFamily="34" charset="0"/>
                <a:hlinkClick r:id="rId3"/>
              </a:rPr>
              <a:t>https://www.bls.gov/lau</a:t>
            </a:r>
            <a:r>
              <a:rPr lang="en-US" sz="1000" dirty="0">
                <a:solidFill>
                  <a:srgbClr val="64655C"/>
                </a:solidFill>
                <a:latin typeface="Franklin Gothic Book" panose="020B0503020102020204" pitchFamily="34" charset="0"/>
              </a:rPr>
              <a:t>.  </a:t>
            </a:r>
            <a:endParaRPr lang="en-US" sz="1000" dirty="0">
              <a:solidFill>
                <a:srgbClr val="101820"/>
              </a:solidFill>
              <a:latin typeface="Franklin Gothic Book" panose="020B05030201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2567018-7594-7770-82F8-FFE0A13BFF0E}"/>
              </a:ext>
            </a:extLst>
          </p:cNvPr>
          <p:cNvSpPr>
            <a:spLocks noGrp="1"/>
          </p:cNvSpPr>
          <p:nvPr>
            <p:ph type="sldNum" sz="quarter" idx="4"/>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81776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518E-0766-4457-B124-07517D6A5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B0A74-F38D-FCE7-3327-F136C5DD144A}"/>
              </a:ext>
            </a:extLst>
          </p:cNvPr>
          <p:cNvSpPr>
            <a:spLocks noGrp="1"/>
          </p:cNvSpPr>
          <p:nvPr>
            <p:ph type="title"/>
          </p:nvPr>
        </p:nvSpPr>
        <p:spPr>
          <a:xfrm>
            <a:off x="706751" y="-6676"/>
            <a:ext cx="9692747" cy="1189554"/>
          </a:xfrm>
        </p:spPr>
        <p:txBody>
          <a:bodyPr/>
          <a:lstStyle/>
          <a:p>
            <a:r>
              <a:rPr lang="en-US" dirty="0"/>
              <a:t>Labor Force</a:t>
            </a:r>
          </a:p>
        </p:txBody>
      </p:sp>
      <p:sp>
        <p:nvSpPr>
          <p:cNvPr id="3" name="Text Placeholder 2">
            <a:extLst>
              <a:ext uri="{FF2B5EF4-FFF2-40B4-BE49-F238E27FC236}">
                <a16:creationId xmlns:a16="http://schemas.microsoft.com/office/drawing/2014/main" id="{D1554480-8BFD-77C2-E224-3F382EB56FA0}"/>
              </a:ext>
            </a:extLst>
          </p:cNvPr>
          <p:cNvSpPr>
            <a:spLocks noGrp="1"/>
          </p:cNvSpPr>
          <p:nvPr>
            <p:ph type="body" idx="11"/>
          </p:nvPr>
        </p:nvSpPr>
        <p:spPr>
          <a:xfrm>
            <a:off x="706224" y="1132916"/>
            <a:ext cx="5513706" cy="461665"/>
          </a:xfrm>
        </p:spPr>
        <p:txBody>
          <a:bodyPr/>
          <a:lstStyle/>
          <a:p>
            <a:r>
              <a:rPr lang="en-US" i="0" dirty="0">
                <a:latin typeface="Franklin Gothic Medium" panose="020B0603020102020204" pitchFamily="34" charset="0"/>
              </a:rPr>
              <a:t>% Change in Labor Force, Year-Over-Year</a:t>
            </a:r>
          </a:p>
        </p:txBody>
      </p:sp>
      <p:graphicFrame>
        <p:nvGraphicFramePr>
          <p:cNvPr id="6" name="Chart 5" descr="This chart shows the percentage change in the labor force from the previous year in Alexandria and Arlington, the D.C. metro area, and the United States. While the labor force in the United States has been increasing, the labor force in the two local regions has been decreasing.">
            <a:extLst>
              <a:ext uri="{FF2B5EF4-FFF2-40B4-BE49-F238E27FC236}">
                <a16:creationId xmlns:a16="http://schemas.microsoft.com/office/drawing/2014/main" id="{EA097AB4-D9E2-4D24-A441-0EB4AF5EC2A4}"/>
              </a:ext>
            </a:extLst>
          </p:cNvPr>
          <p:cNvGraphicFramePr>
            <a:graphicFrameLocks/>
          </p:cNvGraphicFramePr>
          <p:nvPr>
            <p:extLst>
              <p:ext uri="{D42A27DB-BD31-4B8C-83A1-F6EECF244321}">
                <p14:modId xmlns:p14="http://schemas.microsoft.com/office/powerpoint/2010/main" val="4044531837"/>
              </p:ext>
            </p:extLst>
          </p:nvPr>
        </p:nvGraphicFramePr>
        <p:xfrm>
          <a:off x="543024" y="1594580"/>
          <a:ext cx="10648950" cy="4725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7">
            <a:extLst>
              <a:ext uri="{FF2B5EF4-FFF2-40B4-BE49-F238E27FC236}">
                <a16:creationId xmlns:a16="http://schemas.microsoft.com/office/drawing/2014/main" id="{5FF54ED5-8EB3-B8C2-B05E-ACE7CDE725BB}"/>
              </a:ext>
            </a:extLst>
          </p:cNvPr>
          <p:cNvGraphicFramePr>
            <a:graphicFrameLocks noGrp="1"/>
          </p:cNvGraphicFramePr>
          <p:nvPr>
            <p:extLst>
              <p:ext uri="{D42A27DB-BD31-4B8C-83A1-F6EECF244321}">
                <p14:modId xmlns:p14="http://schemas.microsoft.com/office/powerpoint/2010/main" val="619957306"/>
              </p:ext>
            </p:extLst>
          </p:nvPr>
        </p:nvGraphicFramePr>
        <p:xfrm>
          <a:off x="6100881" y="390055"/>
          <a:ext cx="4508034" cy="1920240"/>
        </p:xfrm>
        <a:graphic>
          <a:graphicData uri="http://schemas.openxmlformats.org/drawingml/2006/table">
            <a:tbl>
              <a:tblPr firstRow="1" bandRow="1">
                <a:tableStyleId>{5C22544A-7EE6-4342-B048-85BDC9FD1C3A}</a:tableStyleId>
              </a:tblPr>
              <a:tblGrid>
                <a:gridCol w="2284069">
                  <a:extLst>
                    <a:ext uri="{9D8B030D-6E8A-4147-A177-3AD203B41FA5}">
                      <a16:colId xmlns:a16="http://schemas.microsoft.com/office/drawing/2014/main" val="3449244985"/>
                    </a:ext>
                  </a:extLst>
                </a:gridCol>
                <a:gridCol w="1051875">
                  <a:extLst>
                    <a:ext uri="{9D8B030D-6E8A-4147-A177-3AD203B41FA5}">
                      <a16:colId xmlns:a16="http://schemas.microsoft.com/office/drawing/2014/main" val="1923456588"/>
                    </a:ext>
                  </a:extLst>
                </a:gridCol>
                <a:gridCol w="1172090">
                  <a:extLst>
                    <a:ext uri="{9D8B030D-6E8A-4147-A177-3AD203B41FA5}">
                      <a16:colId xmlns:a16="http://schemas.microsoft.com/office/drawing/2014/main" val="260332704"/>
                    </a:ext>
                  </a:extLst>
                </a:gridCol>
              </a:tblGrid>
              <a:tr h="0">
                <a:tc>
                  <a:txBody>
                    <a:bodyPr/>
                    <a:lstStyle/>
                    <a:p>
                      <a:endParaRPr lang="en-US" sz="2000" dirty="0">
                        <a:latin typeface="Franklin Gothic Book" panose="020B0503020102020204" pitchFamily="34" charset="0"/>
                      </a:endParaRPr>
                    </a:p>
                  </a:txBody>
                  <a:tcPr>
                    <a:solidFill>
                      <a:schemeClr val="bg1"/>
                    </a:solidFill>
                  </a:tcPr>
                </a:tc>
                <a:tc gridSpan="2">
                  <a:txBody>
                    <a:bodyPr/>
                    <a:lstStyle/>
                    <a:p>
                      <a:pPr algn="ctr"/>
                      <a:r>
                        <a:rPr lang="en-US" sz="1600" b="0" u="sng" dirty="0">
                          <a:solidFill>
                            <a:schemeClr val="bg2">
                              <a:lumMod val="10000"/>
                            </a:schemeClr>
                          </a:solidFill>
                          <a:latin typeface="Franklin Gothic Medium" panose="020B0603020102020204" pitchFamily="34" charset="0"/>
                        </a:rPr>
                        <a:t>Total Labor Force</a:t>
                      </a:r>
                    </a:p>
                  </a:txBody>
                  <a:tcPr>
                    <a:solidFill>
                      <a:schemeClr val="bg1"/>
                    </a:solidFill>
                  </a:tcPr>
                </a:tc>
                <a:tc hMerge="1">
                  <a:txBody>
                    <a:bodyPr/>
                    <a:lstStyle/>
                    <a:p>
                      <a:endParaRPr lang="en-US" dirty="0"/>
                    </a:p>
                  </a:txBody>
                  <a:tcPr/>
                </a:tc>
                <a:extLst>
                  <a:ext uri="{0D108BD9-81ED-4DB2-BD59-A6C34878D82A}">
                    <a16:rowId xmlns:a16="http://schemas.microsoft.com/office/drawing/2014/main" val="2037399018"/>
                  </a:ext>
                </a:extLst>
              </a:tr>
              <a:tr h="496281">
                <a:tc>
                  <a:txBody>
                    <a:bodyPr/>
                    <a:lstStyle/>
                    <a:p>
                      <a:endParaRPr lang="en-US" sz="2000" dirty="0">
                        <a:latin typeface="Franklin Gothic Book" panose="020B0503020102020204" pitchFamily="34" charset="0"/>
                      </a:endParaRPr>
                    </a:p>
                  </a:txBody>
                  <a:tcPr>
                    <a:solidFill>
                      <a:schemeClr val="bg1"/>
                    </a:solidFill>
                  </a:tcPr>
                </a:tc>
                <a:tc>
                  <a:txBody>
                    <a:bodyPr/>
                    <a:lstStyle/>
                    <a:p>
                      <a:pPr algn="ctr"/>
                      <a:r>
                        <a:rPr lang="en-US" sz="1400" i="1" dirty="0">
                          <a:latin typeface="Franklin Gothic Medium" panose="020B0603020102020204" pitchFamily="34" charset="0"/>
                        </a:rPr>
                        <a:t>Dec.</a:t>
                      </a:r>
                    </a:p>
                    <a:p>
                      <a:pPr algn="ctr"/>
                      <a:r>
                        <a:rPr lang="en-US" sz="1400" i="1" dirty="0">
                          <a:latin typeface="Franklin Gothic Medium" panose="020B0603020102020204" pitchFamily="34" charset="0"/>
                        </a:rPr>
                        <a:t>2024</a:t>
                      </a:r>
                    </a:p>
                  </a:txBody>
                  <a:tcPr anchor="ctr">
                    <a:solidFill>
                      <a:schemeClr val="bg1"/>
                    </a:solidFill>
                  </a:tcPr>
                </a:tc>
                <a:tc>
                  <a:txBody>
                    <a:bodyPr/>
                    <a:lstStyle/>
                    <a:p>
                      <a:pPr algn="ctr"/>
                      <a:r>
                        <a:rPr lang="en-US" sz="1400" i="1" dirty="0">
                          <a:latin typeface="Franklin Gothic Medium" panose="020B0603020102020204" pitchFamily="34" charset="0"/>
                        </a:rPr>
                        <a:t>Dec. </a:t>
                      </a:r>
                    </a:p>
                    <a:p>
                      <a:pPr algn="ctr"/>
                      <a:r>
                        <a:rPr lang="en-US" sz="1400" i="1" dirty="0">
                          <a:latin typeface="Franklin Gothic Medium" panose="020B0603020102020204" pitchFamily="34" charset="0"/>
                        </a:rPr>
                        <a:t>2025</a:t>
                      </a:r>
                    </a:p>
                  </a:txBody>
                  <a:tcPr anchor="ctr">
                    <a:solidFill>
                      <a:schemeClr val="bg1"/>
                    </a:solidFill>
                  </a:tcPr>
                </a:tc>
                <a:extLst>
                  <a:ext uri="{0D108BD9-81ED-4DB2-BD59-A6C34878D82A}">
                    <a16:rowId xmlns:a16="http://schemas.microsoft.com/office/drawing/2014/main" val="3275011684"/>
                  </a:ext>
                </a:extLst>
              </a:tr>
              <a:tr h="312473">
                <a:tc>
                  <a:txBody>
                    <a:bodyPr/>
                    <a:lstStyle/>
                    <a:p>
                      <a:pPr algn="r"/>
                      <a:r>
                        <a:rPr lang="en-US" sz="1600" b="1" dirty="0">
                          <a:solidFill>
                            <a:srgbClr val="BD8B00"/>
                          </a:solidFill>
                          <a:latin typeface="Franklin Gothic Book" panose="020B0503020102020204" pitchFamily="34" charset="0"/>
                        </a:rPr>
                        <a:t>Alexandria/Arlington</a:t>
                      </a:r>
                    </a:p>
                  </a:txBody>
                  <a:tcPr anchor="ctr">
                    <a:solidFill>
                      <a:schemeClr val="bg1"/>
                    </a:solidFill>
                  </a:tcPr>
                </a:tc>
                <a:tc>
                  <a:txBody>
                    <a:bodyPr/>
                    <a:lstStyle/>
                    <a:p>
                      <a:pPr algn="ctr"/>
                      <a:r>
                        <a:rPr lang="en-US" sz="1600" b="1" dirty="0">
                          <a:solidFill>
                            <a:srgbClr val="BD8B00"/>
                          </a:solidFill>
                          <a:latin typeface="Franklin Gothic Book" panose="020B0503020102020204" pitchFamily="34" charset="0"/>
                        </a:rPr>
                        <a:t>256.1 K</a:t>
                      </a:r>
                    </a:p>
                  </a:txBody>
                  <a:tcPr anchor="ctr">
                    <a:solidFill>
                      <a:schemeClr val="bg1"/>
                    </a:solidFill>
                  </a:tcPr>
                </a:tc>
                <a:tc>
                  <a:txBody>
                    <a:bodyPr/>
                    <a:lstStyle/>
                    <a:p>
                      <a:pPr algn="ctr"/>
                      <a:r>
                        <a:rPr lang="en-US" sz="1600" b="1" dirty="0">
                          <a:solidFill>
                            <a:srgbClr val="BD8B00"/>
                          </a:solidFill>
                          <a:latin typeface="Franklin Gothic Book" panose="020B0503020102020204" pitchFamily="34" charset="0"/>
                        </a:rPr>
                        <a:t>251.8 K</a:t>
                      </a:r>
                    </a:p>
                  </a:txBody>
                  <a:tcPr anchor="ctr">
                    <a:solidFill>
                      <a:schemeClr val="bg1"/>
                    </a:solidFill>
                  </a:tcPr>
                </a:tc>
                <a:extLst>
                  <a:ext uri="{0D108BD9-81ED-4DB2-BD59-A6C34878D82A}">
                    <a16:rowId xmlns:a16="http://schemas.microsoft.com/office/drawing/2014/main" val="2149513012"/>
                  </a:ext>
                </a:extLst>
              </a:tr>
              <a:tr h="220569">
                <a:tc>
                  <a:txBody>
                    <a:bodyPr/>
                    <a:lstStyle/>
                    <a:p>
                      <a:pPr algn="r"/>
                      <a:r>
                        <a:rPr lang="en-US" sz="1600" b="1" dirty="0">
                          <a:solidFill>
                            <a:srgbClr val="046A38"/>
                          </a:solidFill>
                          <a:latin typeface="Franklin Gothic Book" panose="020B0503020102020204" pitchFamily="34" charset="0"/>
                        </a:rPr>
                        <a:t>D.C. MSA</a:t>
                      </a:r>
                    </a:p>
                  </a:txBody>
                  <a:tcPr anchor="ctr">
                    <a:solidFill>
                      <a:schemeClr val="bg1"/>
                    </a:solidFill>
                  </a:tcPr>
                </a:tc>
                <a:tc>
                  <a:txBody>
                    <a:bodyPr/>
                    <a:lstStyle/>
                    <a:p>
                      <a:pPr algn="ctr"/>
                      <a:r>
                        <a:rPr lang="en-US" sz="1600" b="1" dirty="0">
                          <a:solidFill>
                            <a:srgbClr val="046A38"/>
                          </a:solidFill>
                          <a:latin typeface="Franklin Gothic Book" panose="020B0503020102020204" pitchFamily="34" charset="0"/>
                        </a:rPr>
                        <a:t>3.55 M</a:t>
                      </a:r>
                    </a:p>
                  </a:txBody>
                  <a:tcPr anchor="ctr">
                    <a:solidFill>
                      <a:schemeClr val="bg1"/>
                    </a:solidFill>
                  </a:tcPr>
                </a:tc>
                <a:tc>
                  <a:txBody>
                    <a:bodyPr/>
                    <a:lstStyle/>
                    <a:p>
                      <a:pPr algn="ctr"/>
                      <a:r>
                        <a:rPr lang="en-US" sz="1600" b="1" dirty="0">
                          <a:solidFill>
                            <a:srgbClr val="046A38"/>
                          </a:solidFill>
                          <a:latin typeface="Franklin Gothic Book" panose="020B0503020102020204" pitchFamily="34" charset="0"/>
                        </a:rPr>
                        <a:t>3.49 M</a:t>
                      </a:r>
                    </a:p>
                  </a:txBody>
                  <a:tcPr anchor="ctr">
                    <a:solidFill>
                      <a:schemeClr val="bg1"/>
                    </a:solidFill>
                  </a:tcPr>
                </a:tc>
                <a:extLst>
                  <a:ext uri="{0D108BD9-81ED-4DB2-BD59-A6C34878D82A}">
                    <a16:rowId xmlns:a16="http://schemas.microsoft.com/office/drawing/2014/main" val="3017889615"/>
                  </a:ext>
                </a:extLst>
              </a:tr>
              <a:tr h="220569">
                <a:tc>
                  <a:txBody>
                    <a:bodyPr/>
                    <a:lstStyle/>
                    <a:p>
                      <a:pPr algn="r"/>
                      <a:r>
                        <a:rPr lang="en-US" sz="1600" b="1" dirty="0">
                          <a:solidFill>
                            <a:srgbClr val="65665C"/>
                          </a:solidFill>
                          <a:latin typeface="Franklin Gothic Book" panose="020B0503020102020204" pitchFamily="34" charset="0"/>
                        </a:rPr>
                        <a:t>United States</a:t>
                      </a:r>
                    </a:p>
                  </a:txBody>
                  <a:tcPr anchor="ctr">
                    <a:solidFill>
                      <a:schemeClr val="bg1"/>
                    </a:solidFill>
                  </a:tcPr>
                </a:tc>
                <a:tc>
                  <a:txBody>
                    <a:bodyPr/>
                    <a:lstStyle/>
                    <a:p>
                      <a:pPr algn="ctr"/>
                      <a:r>
                        <a:rPr lang="en-US" sz="1600" b="1" dirty="0">
                          <a:solidFill>
                            <a:srgbClr val="65665C"/>
                          </a:solidFill>
                          <a:latin typeface="Franklin Gothic Book" panose="020B0503020102020204" pitchFamily="34" charset="0"/>
                        </a:rPr>
                        <a:t>167.75 M</a:t>
                      </a:r>
                    </a:p>
                  </a:txBody>
                  <a:tcPr anchor="ctr">
                    <a:solidFill>
                      <a:schemeClr val="bg1"/>
                    </a:solidFill>
                  </a:tcPr>
                </a:tc>
                <a:tc>
                  <a:txBody>
                    <a:bodyPr/>
                    <a:lstStyle/>
                    <a:p>
                      <a:pPr algn="ctr"/>
                      <a:r>
                        <a:rPr lang="en-US" sz="1600" b="1" dirty="0">
                          <a:solidFill>
                            <a:srgbClr val="65665C"/>
                          </a:solidFill>
                          <a:latin typeface="Franklin Gothic Book" panose="020B0503020102020204" pitchFamily="34" charset="0"/>
                        </a:rPr>
                        <a:t>170.72 M</a:t>
                      </a:r>
                    </a:p>
                  </a:txBody>
                  <a:tcPr anchor="ctr">
                    <a:solidFill>
                      <a:schemeClr val="bg1"/>
                    </a:solidFill>
                  </a:tcPr>
                </a:tc>
                <a:extLst>
                  <a:ext uri="{0D108BD9-81ED-4DB2-BD59-A6C34878D82A}">
                    <a16:rowId xmlns:a16="http://schemas.microsoft.com/office/drawing/2014/main" val="3953144449"/>
                  </a:ext>
                </a:extLst>
              </a:tr>
            </a:tbl>
          </a:graphicData>
        </a:graphic>
      </p:graphicFrame>
      <p:sp>
        <p:nvSpPr>
          <p:cNvPr id="10" name="TextBox 9">
            <a:extLst>
              <a:ext uri="{FF2B5EF4-FFF2-40B4-BE49-F238E27FC236}">
                <a16:creationId xmlns:a16="http://schemas.microsoft.com/office/drawing/2014/main" id="{043CC4DF-6EC1-B624-5AF0-70E2C8D4C8AB}"/>
              </a:ext>
            </a:extLst>
          </p:cNvPr>
          <p:cNvSpPr txBox="1"/>
          <p:nvPr/>
        </p:nvSpPr>
        <p:spPr>
          <a:xfrm>
            <a:off x="731520" y="6319836"/>
            <a:ext cx="8439764" cy="400110"/>
          </a:xfrm>
          <a:prstGeom prst="rect">
            <a:avLst/>
          </a:prstGeom>
          <a:noFill/>
        </p:spPr>
        <p:txBody>
          <a:bodyPr wrap="square" rtlCol="0">
            <a:spAutoFit/>
          </a:bodyPr>
          <a:lstStyle/>
          <a:p>
            <a:pPr lvl="0"/>
            <a:r>
              <a:rPr lang="en-US" sz="1000" i="1" dirty="0">
                <a:solidFill>
                  <a:srgbClr val="64655C"/>
                </a:solidFill>
                <a:latin typeface="Franklin Gothic Book" panose="020B0503020102020204" pitchFamily="34" charset="0"/>
              </a:rPr>
              <a:t>NOTE: </a:t>
            </a:r>
            <a:r>
              <a:rPr lang="en-US" sz="1000" dirty="0">
                <a:solidFill>
                  <a:srgbClr val="64655C"/>
                </a:solidFill>
                <a:latin typeface="Franklin Gothic Book" panose="020B0503020102020204" pitchFamily="34" charset="0"/>
              </a:rPr>
              <a:t>Data is not seasonally adjusted. Data was unavailable in October 2025.</a:t>
            </a:r>
          </a:p>
          <a:p>
            <a:pPr lvl="0"/>
            <a:r>
              <a:rPr lang="en-US" sz="1000" i="1" dirty="0">
                <a:solidFill>
                  <a:srgbClr val="64655C"/>
                </a:solidFill>
                <a:latin typeface="Franklin Gothic Book" panose="020B0503020102020204" pitchFamily="34" charset="0"/>
              </a:rPr>
              <a:t>Source</a:t>
            </a:r>
            <a:r>
              <a:rPr lang="en-US" sz="1000" dirty="0">
                <a:solidFill>
                  <a:srgbClr val="64655C"/>
                </a:solidFill>
                <a:latin typeface="Franklin Gothic Book" panose="020B0503020102020204" pitchFamily="34" charset="0"/>
              </a:rPr>
              <a:t>: U.S. BLS, </a:t>
            </a:r>
            <a:r>
              <a:rPr lang="en-US" sz="1000" i="1" dirty="0">
                <a:solidFill>
                  <a:srgbClr val="64655C"/>
                </a:solidFill>
                <a:latin typeface="Franklin Gothic Book" panose="020B0503020102020204" pitchFamily="34" charset="0"/>
              </a:rPr>
              <a:t>Local Area Unemployment Statistics</a:t>
            </a:r>
            <a:r>
              <a:rPr lang="en-US" sz="1000" dirty="0">
                <a:solidFill>
                  <a:srgbClr val="64655C"/>
                </a:solidFill>
                <a:latin typeface="Franklin Gothic Book" panose="020B0503020102020204" pitchFamily="34" charset="0"/>
              </a:rPr>
              <a:t>, March 3, 2026, </a:t>
            </a:r>
            <a:r>
              <a:rPr lang="en-US" sz="1000" dirty="0">
                <a:solidFill>
                  <a:srgbClr val="628B1C"/>
                </a:solidFill>
                <a:latin typeface="Franklin Gothic Book" panose="020B0503020102020204" pitchFamily="34" charset="0"/>
                <a:hlinkClick r:id="rId4"/>
              </a:rPr>
              <a:t>https://www.bls.gov/lau</a:t>
            </a:r>
            <a:r>
              <a:rPr lang="en-US" sz="1000" dirty="0">
                <a:solidFill>
                  <a:srgbClr val="64655C"/>
                </a:solidFill>
                <a:latin typeface="Franklin Gothic Book" panose="020B0503020102020204" pitchFamily="34" charset="0"/>
              </a:rPr>
              <a:t>; </a:t>
            </a:r>
            <a:r>
              <a:rPr lang="en-US" sz="1000" i="1" dirty="0">
                <a:solidFill>
                  <a:srgbClr val="64655C"/>
                </a:solidFill>
                <a:latin typeface="Franklin Gothic Book" panose="020B0503020102020204" pitchFamily="34" charset="0"/>
              </a:rPr>
              <a:t>Current Population Survey,</a:t>
            </a:r>
            <a:r>
              <a:rPr lang="en-US" sz="1000" dirty="0">
                <a:solidFill>
                  <a:srgbClr val="64655C"/>
                </a:solidFill>
                <a:latin typeface="Franklin Gothic Book" panose="020B0503020102020204" pitchFamily="34" charset="0"/>
              </a:rPr>
              <a:t> March 3, 2026.</a:t>
            </a:r>
            <a:endParaRPr lang="en-US" sz="1000" dirty="0">
              <a:solidFill>
                <a:srgbClr val="101820"/>
              </a:solidFill>
              <a:latin typeface="Franklin Gothic Book" panose="020B05030201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E87CD25-984E-01D6-9080-463B5E79B600}"/>
              </a:ext>
            </a:extLst>
          </p:cNvPr>
          <p:cNvSpPr>
            <a:spLocks noGrp="1"/>
          </p:cNvSpPr>
          <p:nvPr>
            <p:ph type="sldNum" sz="quarter" idx="4"/>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69156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BCF8A-5D3C-2639-682D-00CB29A5A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AA1151-DFC8-20D6-A8A6-C1481167DED9}"/>
              </a:ext>
              <a:ext uri="{C183D7F6-B498-43B3-948B-1728B52AA6E4}">
                <adec:decorative xmlns:adec="http://schemas.microsoft.com/office/drawing/2017/decorative" val="0"/>
              </a:ext>
            </a:extLst>
          </p:cNvPr>
          <p:cNvSpPr>
            <a:spLocks noGrp="1"/>
          </p:cNvSpPr>
          <p:nvPr>
            <p:ph type="title"/>
          </p:nvPr>
        </p:nvSpPr>
        <p:spPr>
          <a:xfrm>
            <a:off x="706751" y="-6676"/>
            <a:ext cx="9692747" cy="1189554"/>
          </a:xfrm>
        </p:spPr>
        <p:txBody>
          <a:bodyPr/>
          <a:lstStyle/>
          <a:p>
            <a:r>
              <a:rPr lang="en-US" dirty="0"/>
              <a:t>Expected Future Changes</a:t>
            </a:r>
          </a:p>
        </p:txBody>
      </p:sp>
      <p:sp>
        <p:nvSpPr>
          <p:cNvPr id="3" name="Text Placeholder 2">
            <a:extLst>
              <a:ext uri="{FF2B5EF4-FFF2-40B4-BE49-F238E27FC236}">
                <a16:creationId xmlns:a16="http://schemas.microsoft.com/office/drawing/2014/main" id="{760D148A-44D5-5FCF-6E59-7C87CE7ABA93}"/>
              </a:ext>
            </a:extLst>
          </p:cNvPr>
          <p:cNvSpPr>
            <a:spLocks noGrp="1"/>
          </p:cNvSpPr>
          <p:nvPr>
            <p:ph type="body" idx="11"/>
          </p:nvPr>
        </p:nvSpPr>
        <p:spPr>
          <a:xfrm>
            <a:off x="706223" y="1132916"/>
            <a:ext cx="9693275" cy="461665"/>
          </a:xfrm>
        </p:spPr>
        <p:txBody>
          <a:bodyPr/>
          <a:lstStyle/>
          <a:p>
            <a:r>
              <a:rPr lang="en-US" i="0" dirty="0">
                <a:latin typeface="Franklin Gothic Medium" panose="020B0603020102020204" pitchFamily="34" charset="0"/>
              </a:rPr>
              <a:t>Insights from the February 2026 Workforce Pulse Survey</a:t>
            </a:r>
          </a:p>
        </p:txBody>
      </p:sp>
      <p:sp>
        <p:nvSpPr>
          <p:cNvPr id="6" name="TextBox 5">
            <a:extLst>
              <a:ext uri="{FF2B5EF4-FFF2-40B4-BE49-F238E27FC236}">
                <a16:creationId xmlns:a16="http://schemas.microsoft.com/office/drawing/2014/main" id="{DD269D2D-9E9B-903E-D4B9-B41F2CE19EA0}"/>
              </a:ext>
            </a:extLst>
          </p:cNvPr>
          <p:cNvSpPr txBox="1"/>
          <p:nvPr/>
        </p:nvSpPr>
        <p:spPr>
          <a:xfrm>
            <a:off x="864158" y="1748413"/>
            <a:ext cx="5948624" cy="4612032"/>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en-US" dirty="0">
                <a:latin typeface="Franklin Gothic Book" panose="020B0503020102020204" pitchFamily="34" charset="0"/>
                <a:cs typeface="Arial" panose="020B0604020202020204" pitchFamily="34" charset="0"/>
              </a:rPr>
              <a:t>Little to no change in total number of open positions over the next six months</a:t>
            </a:r>
          </a:p>
          <a:p>
            <a:pPr marL="742950" lvl="1" indent="-285750">
              <a:lnSpc>
                <a:spcPct val="150000"/>
              </a:lnSpc>
              <a:buFont typeface="Arial" panose="020B0604020202020204" pitchFamily="34" charset="0"/>
              <a:buChar char="•"/>
            </a:pPr>
            <a:r>
              <a:rPr lang="en-US" dirty="0">
                <a:latin typeface="Franklin Gothic Book" panose="020B0503020102020204" pitchFamily="34" charset="0"/>
                <a:cs typeface="Arial" panose="020B0604020202020204" pitchFamily="34" charset="0"/>
              </a:rPr>
              <a:t>Some businesses may see moderate increases</a:t>
            </a:r>
          </a:p>
          <a:p>
            <a:pPr marL="285750" indent="-285750" algn="l">
              <a:lnSpc>
                <a:spcPct val="150000"/>
              </a:lnSpc>
              <a:buFont typeface="Arial" panose="020B0604020202020204" pitchFamily="34" charset="0"/>
              <a:buChar char="•"/>
            </a:pPr>
            <a:r>
              <a:rPr lang="en-US" b="0" i="0" dirty="0">
                <a:latin typeface="Franklin Gothic Book" panose="020B0503020102020204" pitchFamily="34" charset="0"/>
                <a:cs typeface="Arial" panose="020B0604020202020204" pitchFamily="34" charset="0"/>
              </a:rPr>
              <a:t>No significant changes to education requirements</a:t>
            </a:r>
          </a:p>
          <a:p>
            <a:pPr marL="285750" indent="-285750" algn="l">
              <a:lnSpc>
                <a:spcPct val="150000"/>
              </a:lnSpc>
              <a:buFont typeface="Arial" panose="020B0604020202020204" pitchFamily="34" charset="0"/>
              <a:buChar char="•"/>
            </a:pPr>
            <a:r>
              <a:rPr lang="en-US" dirty="0">
                <a:latin typeface="Franklin Gothic Book" panose="020B0503020102020204" pitchFamily="34" charset="0"/>
                <a:cs typeface="Arial" panose="020B0604020202020204" pitchFamily="34" charset="0"/>
              </a:rPr>
              <a:t>Attracting and retaining talent are expected to be the most significant barriers for businesses</a:t>
            </a:r>
          </a:p>
          <a:p>
            <a:pPr marL="742950" lvl="1" indent="-285750">
              <a:lnSpc>
                <a:spcPct val="150000"/>
              </a:lnSpc>
              <a:buFont typeface="Arial" panose="020B0604020202020204" pitchFamily="34" charset="0"/>
              <a:buChar char="•"/>
            </a:pPr>
            <a:r>
              <a:rPr lang="en-US" dirty="0">
                <a:latin typeface="Franklin Gothic Book" panose="020B0503020102020204" pitchFamily="34" charset="0"/>
                <a:cs typeface="Arial" panose="020B0604020202020204" pitchFamily="34" charset="0"/>
              </a:rPr>
              <a:t>Wage inflation and rising labor costs may also pose challenges</a:t>
            </a:r>
          </a:p>
          <a:p>
            <a:pPr marL="285750" indent="-285750" algn="l">
              <a:lnSpc>
                <a:spcPct val="150000"/>
              </a:lnSpc>
              <a:buFont typeface="Arial" panose="020B0604020202020204" pitchFamily="34" charset="0"/>
              <a:buChar char="•"/>
            </a:pPr>
            <a:r>
              <a:rPr lang="en-US" b="0" i="0" dirty="0">
                <a:latin typeface="Franklin Gothic Book" panose="020B0503020102020204" pitchFamily="34" charset="0"/>
                <a:cs typeface="Arial" panose="020B0604020202020204" pitchFamily="34" charset="0"/>
              </a:rPr>
              <a:t>In response to AI, </a:t>
            </a:r>
            <a:r>
              <a:rPr lang="en-US" dirty="0">
                <a:latin typeface="Franklin Gothic Book" panose="020B0503020102020204" pitchFamily="34" charset="0"/>
                <a:cs typeface="Arial" panose="020B0604020202020204" pitchFamily="34" charset="0"/>
              </a:rPr>
              <a:t>businesses will focus on recruiting candidates with durable skills (e.g., critical thinking and problem solving)</a:t>
            </a:r>
            <a:endParaRPr lang="en-US" b="0" i="0" dirty="0">
              <a:latin typeface="Franklin Gothic Book" panose="020B0503020102020204" pitchFamily="34" charset="0"/>
              <a:cs typeface="Arial" panose="020B0604020202020204" pitchFamily="34" charset="0"/>
            </a:endParaRPr>
          </a:p>
        </p:txBody>
      </p:sp>
      <p:pic>
        <p:nvPicPr>
          <p:cNvPr id="9" name="Picture 8" descr="This is a screenshot of the first page of the Workforce Pulse Survey. The full report can be found at the link on this slide.">
            <a:extLst>
              <a:ext uri="{FF2B5EF4-FFF2-40B4-BE49-F238E27FC236}">
                <a16:creationId xmlns:a16="http://schemas.microsoft.com/office/drawing/2014/main" id="{E1E01EF5-254E-F697-F368-CB750071200B}"/>
              </a:ext>
            </a:extLst>
          </p:cNvPr>
          <p:cNvPicPr>
            <a:picLocks noChangeAspect="1"/>
          </p:cNvPicPr>
          <p:nvPr/>
        </p:nvPicPr>
        <p:blipFill>
          <a:blip r:embed="rId2"/>
          <a:stretch>
            <a:fillRect/>
          </a:stretch>
        </p:blipFill>
        <p:spPr>
          <a:xfrm>
            <a:off x="6943411" y="1879904"/>
            <a:ext cx="2276856" cy="2943849"/>
          </a:xfrm>
          <a:prstGeom prst="rect">
            <a:avLst/>
          </a:prstGeom>
          <a:ln>
            <a:solidFill>
              <a:srgbClr val="101820"/>
            </a:solidFill>
          </a:ln>
        </p:spPr>
      </p:pic>
      <p:pic>
        <p:nvPicPr>
          <p:cNvPr id="11" name="Picture 10" descr="This is a screenshot of the second page of the Workforce Pulse Survey. The full report can be found at the link on this slide.">
            <a:extLst>
              <a:ext uri="{FF2B5EF4-FFF2-40B4-BE49-F238E27FC236}">
                <a16:creationId xmlns:a16="http://schemas.microsoft.com/office/drawing/2014/main" id="{7EFD85F7-3618-E4AC-3F29-DC061BE70A34}"/>
              </a:ext>
            </a:extLst>
          </p:cNvPr>
          <p:cNvPicPr>
            <a:picLocks noChangeAspect="1"/>
          </p:cNvPicPr>
          <p:nvPr/>
        </p:nvPicPr>
        <p:blipFill>
          <a:blip r:embed="rId3"/>
          <a:stretch>
            <a:fillRect/>
          </a:stretch>
        </p:blipFill>
        <p:spPr>
          <a:xfrm>
            <a:off x="8812404" y="3421954"/>
            <a:ext cx="2275553" cy="2934174"/>
          </a:xfrm>
          <a:prstGeom prst="rect">
            <a:avLst/>
          </a:prstGeom>
          <a:ln>
            <a:solidFill>
              <a:srgbClr val="101820"/>
            </a:solidFill>
          </a:ln>
        </p:spPr>
      </p:pic>
      <p:sp>
        <p:nvSpPr>
          <p:cNvPr id="13" name="TextBox 12">
            <a:extLst>
              <a:ext uri="{FF2B5EF4-FFF2-40B4-BE49-F238E27FC236}">
                <a16:creationId xmlns:a16="http://schemas.microsoft.com/office/drawing/2014/main" id="{A9D55724-42B1-CE47-B38E-7C188B5DD830}"/>
              </a:ext>
            </a:extLst>
          </p:cNvPr>
          <p:cNvSpPr txBox="1"/>
          <p:nvPr/>
        </p:nvSpPr>
        <p:spPr>
          <a:xfrm>
            <a:off x="9287640" y="2613164"/>
            <a:ext cx="2040201" cy="738664"/>
          </a:xfrm>
          <a:prstGeom prst="rect">
            <a:avLst/>
          </a:prstGeom>
          <a:noFill/>
        </p:spPr>
        <p:txBody>
          <a:bodyPr wrap="square" rtlCol="0">
            <a:spAutoFit/>
          </a:bodyPr>
          <a:lstStyle/>
          <a:p>
            <a:pPr algn="l"/>
            <a:r>
              <a:rPr lang="en-US" sz="1400" b="0" i="0" dirty="0">
                <a:latin typeface="Arial" panose="020B0604020202020204" pitchFamily="34" charset="0"/>
                <a:cs typeface="Arial" panose="020B0604020202020204" pitchFamily="34" charset="0"/>
                <a:hlinkClick r:id="rId4"/>
              </a:rPr>
              <a:t>View the results of the newest Workforce Pulse Survey.</a:t>
            </a:r>
            <a:endParaRPr lang="en-US" sz="1400" b="0" i="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6489953-568E-5740-B770-DBECBA73216A}"/>
              </a:ext>
            </a:extLst>
          </p:cNvPr>
          <p:cNvSpPr>
            <a:spLocks noGrp="1"/>
          </p:cNvSpPr>
          <p:nvPr>
            <p:ph type="sldNum" sz="quarter" idx="4"/>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81319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8AA2-2F07-AA72-D63E-1C33B673F607}"/>
              </a:ext>
            </a:extLst>
          </p:cNvPr>
          <p:cNvSpPr>
            <a:spLocks noGrp="1"/>
          </p:cNvSpPr>
          <p:nvPr>
            <p:ph type="ctrTitle"/>
          </p:nvPr>
        </p:nvSpPr>
        <p:spPr>
          <a:xfrm>
            <a:off x="2289830" y="1886146"/>
            <a:ext cx="7612340" cy="1260855"/>
          </a:xfrm>
        </p:spPr>
        <p:txBody>
          <a:bodyPr/>
          <a:lstStyle/>
          <a:p>
            <a:pPr algn="ctr"/>
            <a:r>
              <a:rPr lang="en-US" dirty="0"/>
              <a:t>Questions?</a:t>
            </a:r>
          </a:p>
        </p:txBody>
      </p:sp>
      <p:sp>
        <p:nvSpPr>
          <p:cNvPr id="3" name="Subtitle 2">
            <a:extLst>
              <a:ext uri="{FF2B5EF4-FFF2-40B4-BE49-F238E27FC236}">
                <a16:creationId xmlns:a16="http://schemas.microsoft.com/office/drawing/2014/main" id="{76AAF24E-2886-1A52-83A6-45D0DBFB9DA1}"/>
              </a:ext>
            </a:extLst>
          </p:cNvPr>
          <p:cNvSpPr>
            <a:spLocks noGrp="1"/>
          </p:cNvSpPr>
          <p:nvPr>
            <p:ph type="subTitle" idx="1"/>
          </p:nvPr>
        </p:nvSpPr>
        <p:spPr>
          <a:xfrm>
            <a:off x="2289829" y="3429000"/>
            <a:ext cx="7612341" cy="2609414"/>
          </a:xfrm>
        </p:spPr>
        <p:txBody>
          <a:bodyPr>
            <a:normAutofit/>
          </a:bodyPr>
          <a:lstStyle/>
          <a:p>
            <a:pPr algn="ctr">
              <a:spcBef>
                <a:spcPts val="0"/>
              </a:spcBef>
            </a:pPr>
            <a:r>
              <a:rPr lang="en-US" i="0" dirty="0">
                <a:latin typeface="Franklin Gothic Demi" panose="020B0703020102020204" pitchFamily="34" charset="0"/>
              </a:rPr>
              <a:t>Marisa Hayes</a:t>
            </a:r>
          </a:p>
          <a:p>
            <a:pPr algn="ctr">
              <a:spcBef>
                <a:spcPts val="0"/>
              </a:spcBef>
              <a:spcAft>
                <a:spcPts val="0"/>
              </a:spcAft>
            </a:pPr>
            <a:r>
              <a:rPr lang="en-US" i="0" dirty="0">
                <a:latin typeface="Franklin Gothic Book" panose="020B0503020102020204" pitchFamily="34" charset="0"/>
              </a:rPr>
              <a:t>Senior Research Analyst,</a:t>
            </a:r>
          </a:p>
          <a:p>
            <a:pPr algn="ctr">
              <a:spcBef>
                <a:spcPts val="0"/>
              </a:spcBef>
              <a:spcAft>
                <a:spcPts val="0"/>
              </a:spcAft>
            </a:pPr>
            <a:r>
              <a:rPr lang="en-US" i="0" dirty="0">
                <a:latin typeface="Franklin Gothic Book" panose="020B0503020102020204" pitchFamily="34" charset="0"/>
              </a:rPr>
              <a:t>Labor Market Intelligence</a:t>
            </a:r>
          </a:p>
          <a:p>
            <a:pPr algn="ctr"/>
            <a:r>
              <a:rPr lang="en-US" i="0" dirty="0">
                <a:latin typeface="Franklin Gothic Book" panose="020B0503020102020204" pitchFamily="34" charset="0"/>
                <a:hlinkClick r:id="rId2"/>
              </a:rPr>
              <a:t>mhayes@nvcc.edu</a:t>
            </a:r>
            <a:endParaRPr lang="en-US" i="0"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B19F4931-7377-B3D3-C937-09E0E1B2D965}"/>
              </a:ext>
            </a:extLst>
          </p:cNvPr>
          <p:cNvSpPr>
            <a:spLocks noGrp="1"/>
          </p:cNvSpPr>
          <p:nvPr>
            <p:ph type="sldNum" sz="quarter" idx="4"/>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799576845"/>
      </p:ext>
    </p:extLst>
  </p:cSld>
  <p:clrMapOvr>
    <a:masterClrMapping/>
  </p:clrMapOvr>
</p:sld>
</file>

<file path=ppt/theme/theme1.xml><?xml version="1.0" encoding="utf-8"?>
<a:theme xmlns:a="http://schemas.openxmlformats.org/drawingml/2006/main" name="1_Dividend">
  <a:themeElements>
    <a:clrScheme name="NOVA Color Scheme">
      <a:dk1>
        <a:srgbClr val="101820"/>
      </a:dk1>
      <a:lt1>
        <a:srgbClr val="FFFFFF"/>
      </a:lt1>
      <a:dk2>
        <a:srgbClr val="65665C"/>
      </a:dk2>
      <a:lt2>
        <a:srgbClr val="EBEBEB"/>
      </a:lt2>
      <a:accent1>
        <a:srgbClr val="004E59"/>
      </a:accent1>
      <a:accent2>
        <a:srgbClr val="691F74"/>
      </a:accent2>
      <a:accent3>
        <a:srgbClr val="002A3A"/>
      </a:accent3>
      <a:accent4>
        <a:srgbClr val="D1D3D3"/>
      </a:accent4>
      <a:accent5>
        <a:srgbClr val="638C1C"/>
      </a:accent5>
      <a:accent6>
        <a:srgbClr val="C99700"/>
      </a:accent6>
      <a:hlink>
        <a:srgbClr val="046938"/>
      </a:hlink>
      <a:folHlink>
        <a:srgbClr val="004E5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txDef>
      <a:spPr>
        <a:noFill/>
      </a:spPr>
      <a:bodyPr wrap="square" rtlCol="0">
        <a:spAutoFit/>
      </a:bodyPr>
      <a:lstStyle>
        <a:defPPr algn="l">
          <a:defRPr b="0" i="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25-036-NOVA-PPT-Green-final" id="{68E266B4-5E74-1E43-9E5B-B97A0E0E3EC1}" vid="{8E196A2B-F462-0B40-AE19-9D1A136D90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FDF8092BE654FB4E69040C1768CA7" ma:contentTypeVersion="11" ma:contentTypeDescription="Create a new document." ma:contentTypeScope="" ma:versionID="adafcd0fc0c31475909c8b28ac98f1f3">
  <xsd:schema xmlns:xsd="http://www.w3.org/2001/XMLSchema" xmlns:xs="http://www.w3.org/2001/XMLSchema" xmlns:p="http://schemas.microsoft.com/office/2006/metadata/properties" xmlns:ns2="9a8f47f8-9d35-43ec-b5d5-b7acaf1ac94e" targetNamespace="http://schemas.microsoft.com/office/2006/metadata/properties" ma:root="true" ma:fieldsID="86cc26f0b0bfacc431147599052675cc" ns2:_="">
    <xsd:import namespace="9a8f47f8-9d35-43ec-b5d5-b7acaf1ac94e"/>
    <xsd:element name="properties">
      <xsd:complexType>
        <xsd:sequence>
          <xsd:element name="documentManagement">
            <xsd:complexType>
              <xsd:all>
                <xsd:element ref="ns2:DateandTime" minOccurs="0"/>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8f47f8-9d35-43ec-b5d5-b7acaf1ac94e" elementFormDefault="qualified">
    <xsd:import namespace="http://schemas.microsoft.com/office/2006/documentManagement/types"/>
    <xsd:import namespace="http://schemas.microsoft.com/office/infopath/2007/PartnerControls"/>
    <xsd:element name="DateandTime" ma:index="2" nillable="true" ma:displayName="Date and Time" ma:format="DateTime" ma:internalName="DateandTime" ma:readOnly="false">
      <xsd:simpleType>
        <xsd:restriction base="dms:DateTim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andTime xmlns="9a8f47f8-9d35-43ec-b5d5-b7acaf1ac94e" xsi:nil="true"/>
  </documentManagement>
</p:properties>
</file>

<file path=customXml/itemProps1.xml><?xml version="1.0" encoding="utf-8"?>
<ds:datastoreItem xmlns:ds="http://schemas.openxmlformats.org/officeDocument/2006/customXml" ds:itemID="{91ED2325-A970-47A8-B013-71D3BEE88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8f47f8-9d35-43ec-b5d5-b7acaf1ac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2B6CF7-F892-41B9-8FB4-6200B2E8C552}">
  <ds:schemaRefs>
    <ds:schemaRef ds:uri="http://schemas.microsoft.com/sharepoint/v3/contenttype/forms"/>
  </ds:schemaRefs>
</ds:datastoreItem>
</file>

<file path=customXml/itemProps3.xml><?xml version="1.0" encoding="utf-8"?>
<ds:datastoreItem xmlns:ds="http://schemas.openxmlformats.org/officeDocument/2006/customXml" ds:itemID="{0FF40FD2-48A8-4B15-B07C-DFBF8E719A2D}">
  <ds:schemaRefs>
    <ds:schemaRef ds:uri="http://schemas.microsoft.com/office/2006/metadata/properties"/>
    <ds:schemaRef ds:uri="http://schemas.microsoft.com/office/infopath/2007/PartnerControls"/>
    <ds:schemaRef ds:uri="9a8f47f8-9d35-43ec-b5d5-b7acaf1ac94e"/>
  </ds:schemaRefs>
</ds:datastoreItem>
</file>

<file path=docProps/app.xml><?xml version="1.0" encoding="utf-8"?>
<Properties xmlns="http://schemas.openxmlformats.org/officeDocument/2006/extended-properties" xmlns:vt="http://schemas.openxmlformats.org/officeDocument/2006/docPropsVTypes">
  <Template>1_Dividend</Template>
  <TotalTime>810</TotalTime>
  <Words>623</Words>
  <Application>Microsoft Office PowerPoint</Application>
  <PresentationFormat>Widescreen</PresentationFormat>
  <Paragraphs>135</Paragraphs>
  <Slides>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Franklin Gothic Medium</vt:lpstr>
      <vt:lpstr>Georgia</vt:lpstr>
      <vt:lpstr>Franklin Gothic Book</vt:lpstr>
      <vt:lpstr>Arial Black</vt:lpstr>
      <vt:lpstr>Franklin Gothic Demi</vt:lpstr>
      <vt:lpstr>Wingdings 2</vt:lpstr>
      <vt:lpstr>1_Dividend</vt:lpstr>
      <vt:lpstr>Labor Market Update q1 2026 Alexandria/Arlington</vt:lpstr>
      <vt:lpstr>Employment</vt:lpstr>
      <vt:lpstr>Employment by Industry</vt:lpstr>
      <vt:lpstr>Job Postings</vt:lpstr>
      <vt:lpstr>Job Postings by Industry</vt:lpstr>
      <vt:lpstr>Unemployment</vt:lpstr>
      <vt:lpstr>Labor Force</vt:lpstr>
      <vt:lpstr>Expected Future Changes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Najera, Otto A.</dc:creator>
  <cp:lastModifiedBy>Hayes, Marisa O.</cp:lastModifiedBy>
  <cp:revision>47</cp:revision>
  <dcterms:created xsi:type="dcterms:W3CDTF">2025-12-12T15:19:11Z</dcterms:created>
  <dcterms:modified xsi:type="dcterms:W3CDTF">2026-03-25T20:54:17Z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0x010100DFEFDF8092BE654FB4E69040C1768CA7</vt:lpwstr>
  </property>
</Properties>
</file>