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6" r:id="rId2"/>
    <p:sldId id="402" r:id="rId3"/>
    <p:sldId id="390" r:id="rId4"/>
    <p:sldId id="403" r:id="rId5"/>
    <p:sldId id="392" r:id="rId6"/>
    <p:sldId id="370" r:id="rId7"/>
    <p:sldId id="400" r:id="rId8"/>
    <p:sldId id="401" r:id="rId9"/>
    <p:sldId id="3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F15D33-1EA5-4619-BBFD-2AB7CFD4B505}">
          <p14:sldIdLst>
            <p14:sldId id="256"/>
            <p14:sldId id="402"/>
            <p14:sldId id="390"/>
            <p14:sldId id="403"/>
            <p14:sldId id="392"/>
            <p14:sldId id="370"/>
            <p14:sldId id="400"/>
            <p14:sldId id="401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92AB69-7618-86EB-32D8-EA60F81043C1}" name="Ding, Helen" initials="HD" userId="S::hding@nvcc.edu::c7e326b3-498c-4200-bd46-0afe57a863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umlee, Tucker B." initials="PTB" lastIdx="16" clrIdx="0">
    <p:extLst>
      <p:ext uri="{19B8F6BF-5375-455C-9EA6-DF929625EA0E}">
        <p15:presenceInfo xmlns:p15="http://schemas.microsoft.com/office/powerpoint/2012/main" userId="S::tplumlee@nvcc.edu::204fa1d7-d71f-436c-855a-f708778190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65C"/>
    <a:srgbClr val="046A38"/>
    <a:srgbClr val="C99700"/>
    <a:srgbClr val="000000"/>
    <a:srgbClr val="004C97"/>
    <a:srgbClr val="638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76471" autoAdjust="0"/>
  </p:normalViewPr>
  <p:slideViewPr>
    <p:cSldViewPr snapToGrid="0">
      <p:cViewPr varScale="1">
        <p:scale>
          <a:sx n="66" d="100"/>
          <a:sy n="66" d="100"/>
        </p:scale>
        <p:origin x="12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Workforce%20Symposium\Workforce%20Symposium%20Data%20-%202025Q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Workforce%20Symposium\Workforce%20Symposium%20Data%20-%202025Q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5_Q4\AARWC%20Data%20-%202025Q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5_Q4\AARWC%20Data%20-%202025Q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77328003778815E-2"/>
          <c:y val="2.2272497955008446E-2"/>
          <c:w val="0.86193980932605219"/>
          <c:h val="0.82598024579683704"/>
        </c:manualLayout>
      </c:layout>
      <c:lineChart>
        <c:grouping val="standard"/>
        <c:varyColors val="0"/>
        <c:ser>
          <c:idx val="1"/>
          <c:order val="0"/>
          <c:tx>
            <c:strRef>
              <c:f>Employment!$E$71</c:f>
              <c:strCache>
                <c:ptCount val="1"/>
                <c:pt idx="0">
                  <c:v>Washington D.C. MSA</c:v>
                </c:pt>
              </c:strCache>
            </c:strRef>
          </c:tx>
          <c:spPr>
            <a:ln w="2222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B5E-4B60-9925-5A70C1B61B7E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B5E-4B60-9925-5A70C1B61B7E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3B5E-4B60-9925-5A70C1B61B7E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B5E-4B60-9925-5A70C1B61B7E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40A4-4A5B-9700-1697FF3F73E6}"/>
              </c:ext>
            </c:extLst>
          </c:dPt>
          <c:dPt>
            <c:idx val="30"/>
            <c:marker>
              <c:symbol val="circle"/>
              <c:size val="5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B5E-4B60-9925-5A70C1B61B7E}"/>
              </c:ext>
            </c:extLst>
          </c:dPt>
          <c:dPt>
            <c:idx val="42"/>
            <c:marker>
              <c:symbol val="circle"/>
              <c:size val="5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E82-4734-B6B3-DCF15E6BC8FA}"/>
              </c:ext>
            </c:extLst>
          </c:dPt>
          <c:dPt>
            <c:idx val="5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40A4-4A5B-9700-1697FF3F73E6}"/>
              </c:ext>
            </c:extLst>
          </c:dPt>
          <c:dLbls>
            <c:dLbl>
              <c:idx val="30"/>
              <c:layout>
                <c:manualLayout>
                  <c:x val="-4.9376110946792286E-3"/>
                  <c:y val="-2.1017159955832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46A38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5E-4B60-9925-5A70C1B61B7E}"/>
                </c:ext>
              </c:extLst>
            </c:dLbl>
            <c:dLbl>
              <c:idx val="42"/>
              <c:layout>
                <c:manualLayout>
                  <c:x val="-6.0842493691639242E-3"/>
                  <c:y val="4.63453532690841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E82-4734-B6B3-DCF15E6BC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46A38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Employment!$A$96:$A$138</c:f>
              <c:numCache>
                <c:formatCode>m/d/yyyy</c:formatCode>
                <c:ptCount val="4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</c:numCache>
            </c:numRef>
          </c:cat>
          <c:val>
            <c:numRef>
              <c:f>Employment!$E$96:$E$138</c:f>
              <c:numCache>
                <c:formatCode>0.0%</c:formatCode>
                <c:ptCount val="43"/>
                <c:pt idx="0">
                  <c:v>3.5300907371188531E-2</c:v>
                </c:pt>
                <c:pt idx="1">
                  <c:v>4.1766682669227076E-2</c:v>
                </c:pt>
                <c:pt idx="2">
                  <c:v>3.7255589933335519E-2</c:v>
                </c:pt>
                <c:pt idx="3">
                  <c:v>3.6971159954262513E-2</c:v>
                </c:pt>
                <c:pt idx="4">
                  <c:v>3.5289277123686541E-2</c:v>
                </c:pt>
                <c:pt idx="5">
                  <c:v>2.6604809695133555E-2</c:v>
                </c:pt>
                <c:pt idx="6">
                  <c:v>3.1955594581033503E-2</c:v>
                </c:pt>
                <c:pt idx="7">
                  <c:v>2.9409010021541719E-2</c:v>
                </c:pt>
                <c:pt idx="8">
                  <c:v>2.8887503895294427E-2</c:v>
                </c:pt>
                <c:pt idx="9">
                  <c:v>2.0647597820703262E-2</c:v>
                </c:pt>
                <c:pt idx="10">
                  <c:v>2.0439669013214715E-2</c:v>
                </c:pt>
                <c:pt idx="11">
                  <c:v>1.4906106893690261E-2</c:v>
                </c:pt>
                <c:pt idx="12">
                  <c:v>2.6633632703623414E-2</c:v>
                </c:pt>
                <c:pt idx="13">
                  <c:v>2.1290322580645216E-2</c:v>
                </c:pt>
                <c:pt idx="14">
                  <c:v>2.3186444847627569E-2</c:v>
                </c:pt>
                <c:pt idx="15">
                  <c:v>2.1440823327615779E-2</c:v>
                </c:pt>
                <c:pt idx="16">
                  <c:v>2.0910397114120662E-2</c:v>
                </c:pt>
                <c:pt idx="17">
                  <c:v>2.692981647145621E-2</c:v>
                </c:pt>
                <c:pt idx="18">
                  <c:v>1.4373841431914239E-2</c:v>
                </c:pt>
                <c:pt idx="19">
                  <c:v>1.3768841173080894E-2</c:v>
                </c:pt>
                <c:pt idx="20">
                  <c:v>1.1993821364751602E-2</c:v>
                </c:pt>
                <c:pt idx="21">
                  <c:v>1.4315610688180606E-2</c:v>
                </c:pt>
                <c:pt idx="22">
                  <c:v>1.2344931921331371E-2</c:v>
                </c:pt>
                <c:pt idx="23">
                  <c:v>1.5928774756223237E-2</c:v>
                </c:pt>
                <c:pt idx="24">
                  <c:v>1.5987933634992457E-2</c:v>
                </c:pt>
                <c:pt idx="25">
                  <c:v>1.4348885479649796E-2</c:v>
                </c:pt>
                <c:pt idx="26">
                  <c:v>1.466654644907274E-2</c:v>
                </c:pt>
                <c:pt idx="27">
                  <c:v>1.187477509895643E-2</c:v>
                </c:pt>
                <c:pt idx="28">
                  <c:v>1.1828117981733792E-2</c:v>
                </c:pt>
                <c:pt idx="29">
                  <c:v>1.3201616524472357E-2</c:v>
                </c:pt>
                <c:pt idx="30">
                  <c:v>1.5787896944277957E-2</c:v>
                </c:pt>
                <c:pt idx="31">
                  <c:v>1.4120321895473801E-2</c:v>
                </c:pt>
                <c:pt idx="32">
                  <c:v>1.693951456020109E-2</c:v>
                </c:pt>
                <c:pt idx="33">
                  <c:v>1.4861106958107771E-2</c:v>
                </c:pt>
                <c:pt idx="34">
                  <c:v>1.5601649829637102E-2</c:v>
                </c:pt>
                <c:pt idx="35">
                  <c:v>1.5261714558244847E-2</c:v>
                </c:pt>
                <c:pt idx="36">
                  <c:v>1.0391923990498812E-2</c:v>
                </c:pt>
                <c:pt idx="37">
                  <c:v>9.6975088967970989E-3</c:v>
                </c:pt>
                <c:pt idx="38">
                  <c:v>7.8492935635792772E-3</c:v>
                </c:pt>
                <c:pt idx="39">
                  <c:v>1.0164770033191006E-2</c:v>
                </c:pt>
                <c:pt idx="40">
                  <c:v>8.6712044983723539E-3</c:v>
                </c:pt>
                <c:pt idx="41">
                  <c:v>4.4022927376942888E-3</c:v>
                </c:pt>
                <c:pt idx="42">
                  <c:v>2.8902586486566732E-3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0A4-4A5B-9700-1697FF3F73E6}"/>
            </c:ext>
          </c:extLst>
        </c:ser>
        <c:ser>
          <c:idx val="0"/>
          <c:order val="1"/>
          <c:tx>
            <c:strRef>
              <c:f>Employment!$F$71</c:f>
              <c:strCache>
                <c:ptCount val="1"/>
                <c:pt idx="0">
                  <c:v>Northern Virginia</c:v>
                </c:pt>
              </c:strCache>
            </c:strRef>
          </c:tx>
          <c:spPr>
            <a:ln w="2222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3B5E-4B60-9925-5A70C1B61B7E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3B5E-4B60-9925-5A70C1B61B7E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3B5E-4B60-9925-5A70C1B61B7E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3B5E-4B60-9925-5A70C1B61B7E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3B5E-4B60-9925-5A70C1B61B7E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40A4-4A5B-9700-1697FF3F73E6}"/>
              </c:ext>
            </c:extLst>
          </c:dPt>
          <c:dPt>
            <c:idx val="30"/>
            <c:marker>
              <c:symbol val="circle"/>
              <c:size val="5"/>
              <c:spPr>
                <a:solidFill>
                  <a:srgbClr val="C99700"/>
                </a:solidFill>
                <a:ln w="9525">
                  <a:solidFill>
                    <a:srgbClr val="C997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3B5E-4B60-9925-5A70C1B61B7E}"/>
              </c:ext>
            </c:extLst>
          </c:dPt>
          <c:dPt>
            <c:idx val="42"/>
            <c:marker>
              <c:symbol val="circle"/>
              <c:size val="5"/>
              <c:spPr>
                <a:solidFill>
                  <a:srgbClr val="C99700"/>
                </a:solidFill>
                <a:ln w="9525">
                  <a:solidFill>
                    <a:srgbClr val="C997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E82-4734-B6B3-DCF15E6BC8FA}"/>
              </c:ext>
            </c:extLst>
          </c:dPt>
          <c:dPt>
            <c:idx val="5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40A4-4A5B-9700-1697FF3F73E6}"/>
              </c:ext>
            </c:extLst>
          </c:dPt>
          <c:dLbls>
            <c:dLbl>
              <c:idx val="30"/>
              <c:layout>
                <c:manualLayout>
                  <c:x val="-3.0055777066899457E-2"/>
                  <c:y val="-4.2566260302103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C997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5E-4B60-9925-5A70C1B61B7E}"/>
                </c:ext>
              </c:extLst>
            </c:dLbl>
            <c:dLbl>
              <c:idx val="42"/>
              <c:layout>
                <c:manualLayout>
                  <c:x val="-6.0842493691639242E-3"/>
                  <c:y val="-2.2231722958529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E82-4734-B6B3-DCF15E6BC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997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Employment!$A$96:$A$138</c:f>
              <c:numCache>
                <c:formatCode>m/d/yyyy</c:formatCode>
                <c:ptCount val="4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</c:numCache>
            </c:numRef>
          </c:cat>
          <c:val>
            <c:numRef>
              <c:f>Employment!$F$96:$F$138</c:f>
              <c:numCache>
                <c:formatCode>0.0%</c:formatCode>
                <c:ptCount val="43"/>
                <c:pt idx="0">
                  <c:v>2.9457469089926452E-2</c:v>
                </c:pt>
                <c:pt idx="1">
                  <c:v>3.8292699398932969E-2</c:v>
                </c:pt>
                <c:pt idx="2">
                  <c:v>3.4686743748319537E-2</c:v>
                </c:pt>
                <c:pt idx="3">
                  <c:v>3.7794009247470409E-2</c:v>
                </c:pt>
                <c:pt idx="4">
                  <c:v>3.6325929890286296E-2</c:v>
                </c:pt>
                <c:pt idx="5">
                  <c:v>3.1585976627712821E-2</c:v>
                </c:pt>
                <c:pt idx="6">
                  <c:v>3.3801696712619303E-2</c:v>
                </c:pt>
                <c:pt idx="7">
                  <c:v>3.4539690925901437E-2</c:v>
                </c:pt>
                <c:pt idx="8">
                  <c:v>3.6632943199100772E-2</c:v>
                </c:pt>
                <c:pt idx="9">
                  <c:v>3.23195165210537E-2</c:v>
                </c:pt>
                <c:pt idx="10">
                  <c:v>3.4087184529662404E-2</c:v>
                </c:pt>
                <c:pt idx="11">
                  <c:v>2.7117093570308413E-2</c:v>
                </c:pt>
                <c:pt idx="12">
                  <c:v>3.8065235938833104E-2</c:v>
                </c:pt>
                <c:pt idx="13">
                  <c:v>3.2132171198126613E-2</c:v>
                </c:pt>
                <c:pt idx="14">
                  <c:v>3.2419438669438583E-2</c:v>
                </c:pt>
                <c:pt idx="15">
                  <c:v>2.6990379027571482E-2</c:v>
                </c:pt>
                <c:pt idx="16">
                  <c:v>2.8274481957265628E-2</c:v>
                </c:pt>
                <c:pt idx="17">
                  <c:v>3.217244950802696E-2</c:v>
                </c:pt>
                <c:pt idx="18">
                  <c:v>2.0002564431337379E-2</c:v>
                </c:pt>
                <c:pt idx="19">
                  <c:v>1.8384934567507151E-2</c:v>
                </c:pt>
                <c:pt idx="20">
                  <c:v>1.7988135485105597E-2</c:v>
                </c:pt>
                <c:pt idx="21">
                  <c:v>1.6608335984727909E-2</c:v>
                </c:pt>
                <c:pt idx="22">
                  <c:v>1.3502377179080795E-2</c:v>
                </c:pt>
                <c:pt idx="23">
                  <c:v>1.9784973598829383E-2</c:v>
                </c:pt>
                <c:pt idx="24">
                  <c:v>1.4478093190870496E-2</c:v>
                </c:pt>
                <c:pt idx="25">
                  <c:v>1.3423241744391199E-2</c:v>
                </c:pt>
                <c:pt idx="26">
                  <c:v>1.5480460638097123E-2</c:v>
                </c:pt>
                <c:pt idx="27">
                  <c:v>1.3643508330713641E-2</c:v>
                </c:pt>
                <c:pt idx="28">
                  <c:v>1.4941302027748102E-2</c:v>
                </c:pt>
                <c:pt idx="29">
                  <c:v>1.4926309187833149E-2</c:v>
                </c:pt>
                <c:pt idx="30">
                  <c:v>2.0301697045883065E-2</c:v>
                </c:pt>
                <c:pt idx="31">
                  <c:v>1.9933554817275718E-2</c:v>
                </c:pt>
                <c:pt idx="32">
                  <c:v>2.2808446644526512E-2</c:v>
                </c:pt>
                <c:pt idx="33">
                  <c:v>2.2283425137706647E-2</c:v>
                </c:pt>
                <c:pt idx="34">
                  <c:v>2.1641230923192482E-2</c:v>
                </c:pt>
                <c:pt idx="35">
                  <c:v>2.1459762944479158E-2</c:v>
                </c:pt>
                <c:pt idx="36">
                  <c:v>1.7699115044247846E-2</c:v>
                </c:pt>
                <c:pt idx="37">
                  <c:v>1.6043778371991904E-2</c:v>
                </c:pt>
                <c:pt idx="38">
                  <c:v>1.3137510070025435E-2</c:v>
                </c:pt>
                <c:pt idx="39">
                  <c:v>1.4390274159533584E-2</c:v>
                </c:pt>
                <c:pt idx="40">
                  <c:v>1.3174986082761152E-2</c:v>
                </c:pt>
                <c:pt idx="41">
                  <c:v>8.7128468145585714E-3</c:v>
                </c:pt>
                <c:pt idx="42">
                  <c:v>5.6674675044662386E-3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0A4-4A5B-9700-1697FF3F73E6}"/>
            </c:ext>
          </c:extLst>
        </c:ser>
        <c:ser>
          <c:idx val="2"/>
          <c:order val="2"/>
          <c:tx>
            <c:strRef>
              <c:f>Employment!$G$71</c:f>
              <c:strCache>
                <c:ptCount val="1"/>
                <c:pt idx="0">
                  <c:v>USA</c:v>
                </c:pt>
              </c:strCache>
            </c:strRef>
          </c:tx>
          <c:spPr>
            <a:ln w="22225" cap="rnd">
              <a:solidFill>
                <a:srgbClr val="65665C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3B5E-4B60-9925-5A70C1B61B7E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3B5E-4B60-9925-5A70C1B61B7E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3B5E-4B60-9925-5A70C1B61B7E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3B5E-4B60-9925-5A70C1B61B7E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40A4-4A5B-9700-1697FF3F73E6}"/>
              </c:ext>
            </c:extLst>
          </c:dPt>
          <c:dPt>
            <c:idx val="30"/>
            <c:marker>
              <c:symbol val="circle"/>
              <c:size val="5"/>
              <c:spPr>
                <a:solidFill>
                  <a:srgbClr val="65665C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B5E-4B60-9925-5A70C1B61B7E}"/>
              </c:ext>
            </c:extLst>
          </c:dPt>
          <c:dPt>
            <c:idx val="39"/>
            <c:marker>
              <c:symbol val="none"/>
            </c:marker>
            <c:bubble3D val="0"/>
            <c:spPr>
              <a:ln w="22225" cap="rnd">
                <a:solidFill>
                  <a:srgbClr val="65665C">
                    <a:alpha val="95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3B5E-4B60-9925-5A70C1B61B7E}"/>
              </c:ext>
            </c:extLst>
          </c:dPt>
          <c:dPt>
            <c:idx val="42"/>
            <c:marker>
              <c:symbol val="circle"/>
              <c:size val="5"/>
              <c:spPr>
                <a:solidFill>
                  <a:srgbClr val="65665C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E82-4734-B6B3-DCF15E6BC8FA}"/>
              </c:ext>
            </c:extLst>
          </c:dPt>
          <c:dPt>
            <c:idx val="5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40A4-4A5B-9700-1697FF3F73E6}"/>
              </c:ext>
            </c:extLst>
          </c:dPt>
          <c:dLbls>
            <c:dLbl>
              <c:idx val="30"/>
              <c:layout>
                <c:manualLayout>
                  <c:x val="-2.4311877044213972E-2"/>
                  <c:y val="2.4774678279991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65665C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5E-4B60-9925-5A70C1B61B7E}"/>
                </c:ext>
              </c:extLst>
            </c:dLbl>
            <c:dLbl>
              <c:idx val="42"/>
              <c:layout>
                <c:manualLayout>
                  <c:x val="-6.0842493691639242E-3"/>
                  <c:y val="-4.6411355415423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82-4734-B6B3-DCF15E6BC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65665C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Employment!$A$96:$A$138</c:f>
              <c:numCache>
                <c:formatCode>m/d/yyyy</c:formatCode>
                <c:ptCount val="4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</c:numCache>
            </c:numRef>
          </c:cat>
          <c:val>
            <c:numRef>
              <c:f>Employment!$G$96:$G$138</c:f>
              <c:numCache>
                <c:formatCode>0.0%</c:formatCode>
                <c:ptCount val="43"/>
                <c:pt idx="0">
                  <c:v>4.9631594046727727E-2</c:v>
                </c:pt>
                <c:pt idx="1">
                  <c:v>5.1965528301097463E-2</c:v>
                </c:pt>
                <c:pt idx="2">
                  <c:v>4.9221468879552983E-2</c:v>
                </c:pt>
                <c:pt idx="3">
                  <c:v>4.8682327070554796E-2</c:v>
                </c:pt>
                <c:pt idx="4">
                  <c:v>4.729990622759115E-2</c:v>
                </c:pt>
                <c:pt idx="5">
                  <c:v>4.4744493512905617E-2</c:v>
                </c:pt>
                <c:pt idx="6">
                  <c:v>4.28593817074251E-2</c:v>
                </c:pt>
                <c:pt idx="7">
                  <c:v>4.1019790011273649E-2</c:v>
                </c:pt>
                <c:pt idx="8">
                  <c:v>3.9272367850953206E-2</c:v>
                </c:pt>
                <c:pt idx="9">
                  <c:v>3.5969818737421666E-2</c:v>
                </c:pt>
                <c:pt idx="10">
                  <c:v>3.3537525300591127E-2</c:v>
                </c:pt>
                <c:pt idx="11">
                  <c:v>3.0411066824230042E-2</c:v>
                </c:pt>
                <c:pt idx="12">
                  <c:v>3.182539365092063E-2</c:v>
                </c:pt>
                <c:pt idx="13">
                  <c:v>2.7910521955260979E-2</c:v>
                </c:pt>
                <c:pt idx="14">
                  <c:v>2.5273215017245252E-2</c:v>
                </c:pt>
                <c:pt idx="15">
                  <c:v>2.4635511800120011E-2</c:v>
                </c:pt>
                <c:pt idx="16">
                  <c:v>2.450425302188397E-2</c:v>
                </c:pt>
                <c:pt idx="17">
                  <c:v>2.3091110775632907E-2</c:v>
                </c:pt>
                <c:pt idx="18">
                  <c:v>1.9405549856581879E-2</c:v>
                </c:pt>
                <c:pt idx="19">
                  <c:v>1.8853646125543102E-2</c:v>
                </c:pt>
                <c:pt idx="20">
                  <c:v>1.8376293864363277E-2</c:v>
                </c:pt>
                <c:pt idx="21">
                  <c:v>1.6938140378005756E-2</c:v>
                </c:pt>
                <c:pt idx="22">
                  <c:v>1.5893910900719798E-2</c:v>
                </c:pt>
                <c:pt idx="23">
                  <c:v>1.6807484967862326E-2</c:v>
                </c:pt>
                <c:pt idx="24">
                  <c:v>1.4659516733428092E-2</c:v>
                </c:pt>
                <c:pt idx="25">
                  <c:v>1.4088957094773223E-2</c:v>
                </c:pt>
                <c:pt idx="26">
                  <c:v>1.5118804415773566E-2</c:v>
                </c:pt>
                <c:pt idx="27">
                  <c:v>1.4467104712749458E-2</c:v>
                </c:pt>
                <c:pt idx="28">
                  <c:v>1.4227511663475009E-2</c:v>
                </c:pt>
                <c:pt idx="29">
                  <c:v>1.3113407882158964E-2</c:v>
                </c:pt>
                <c:pt idx="30">
                  <c:v>1.2716399925650081E-2</c:v>
                </c:pt>
                <c:pt idx="31">
                  <c:v>1.2152955639791005E-2</c:v>
                </c:pt>
                <c:pt idx="32">
                  <c:v>1.2665191193214529E-2</c:v>
                </c:pt>
                <c:pt idx="33">
                  <c:v>1.1742908254536161E-2</c:v>
                </c:pt>
                <c:pt idx="34">
                  <c:v>1.2498324407478568E-2</c:v>
                </c:pt>
                <c:pt idx="35">
                  <c:v>1.2821002994965908E-2</c:v>
                </c:pt>
                <c:pt idx="36">
                  <c:v>1.2760348680984916E-2</c:v>
                </c:pt>
                <c:pt idx="37">
                  <c:v>1.1979322316256653E-2</c:v>
                </c:pt>
                <c:pt idx="38">
                  <c:v>1.1160700114908231E-2</c:v>
                </c:pt>
                <c:pt idx="39">
                  <c:v>1.1406096361848575E-2</c:v>
                </c:pt>
                <c:pt idx="40">
                  <c:v>1.0289682439110931E-2</c:v>
                </c:pt>
                <c:pt idx="41">
                  <c:v>9.8217395434252609E-3</c:v>
                </c:pt>
                <c:pt idx="42">
                  <c:v>9.7213344050429418E-3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0A4-4A5B-9700-1697FF3F7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107744"/>
        <c:axId val="568105664"/>
        <c:extLst/>
      </c:lineChart>
      <c:dateAx>
        <c:axId val="568107744"/>
        <c:scaling>
          <c:orientation val="minMax"/>
        </c:scaling>
        <c:delete val="0"/>
        <c:axPos val="b"/>
        <c:numFmt formatCode="mmm\ yyyy" sourceLinked="0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68105664"/>
        <c:crosses val="autoZero"/>
        <c:auto val="1"/>
        <c:lblOffset val="100"/>
        <c:baseTimeUnit val="months"/>
      </c:dateAx>
      <c:valAx>
        <c:axId val="568105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400" b="1" i="0" u="none" strike="noStrike" kern="1200" baseline="0">
                    <a:solidFill>
                      <a:srgbClr val="65665C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>
                    <a:solidFill>
                      <a:srgbClr val="65665C"/>
                    </a:solidFill>
                    <a:latin typeface="Franklin Gothic Book" panose="020B0503020102020204" pitchFamily="34" charset="0"/>
                    <a:ea typeface="+mn-ea"/>
                    <a:cs typeface="+mn-cs"/>
                  </a:rPr>
                  <a:t>% Change from Previous Year</a:t>
                </a:r>
              </a:p>
            </c:rich>
          </c:tx>
          <c:layout>
            <c:manualLayout>
              <c:xMode val="edge"/>
              <c:yMode val="edge"/>
              <c:x val="1.028924864867274E-3"/>
              <c:y val="0.25083928646227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400" b="1" i="0" u="none" strike="noStrike" kern="1200" baseline="0">
                  <a:solidFill>
                    <a:srgbClr val="65665C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68107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'Emp. by ind. chart'!$B$2</c:f>
              <c:strCache>
                <c:ptCount val="1"/>
                <c:pt idx="0">
                  <c:v>% Change, Jul to Jul</c:v>
                </c:pt>
              </c:strCache>
            </c:strRef>
          </c:tx>
          <c:spPr>
            <a:solidFill>
              <a:srgbClr val="C997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7698320753547676"/>
                  <c:y val="3.1006639082965222E-3"/>
                </c:manualLayout>
              </c:layout>
              <c:tx>
                <c:rich>
                  <a:bodyPr rot="0" spcFirstLastPara="1" vertOverflow="overflow" horzOverflow="overflow" vert="horz" wrap="square" lIns="36576" tIns="19050" rIns="36576" bIns="19050" anchor="t" anchorCtr="0">
                    <a:noAutofit/>
                  </a:bodyPr>
                  <a:lstStyle/>
                  <a:p>
                    <a:pPr algn="l">
                      <a:defRPr lang="en-US" sz="12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A9E2D0C2-CE91-444D-B58C-E81D7FDBEC5B}" type="CATEGORYNAME">
                      <a:rPr lang="en-US" sz="1200" dirty="0">
                        <a:latin typeface="Franklin Gothic Book" panose="020B0503020102020204" pitchFamily="34" charset="0"/>
                      </a:rPr>
                      <a:pPr algn="l">
                        <a:defRPr lang="en-US" sz="12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defRPr>
                      </a:pPr>
                      <a:t>[CATEGORY NAME]</a:t>
                    </a:fld>
                    <a:r>
                      <a:rPr lang="en-US" sz="1200" baseline="0" dirty="0">
                        <a:latin typeface="Franklin Gothic Book" panose="020B0503020102020204" pitchFamily="34" charset="0"/>
                      </a:rPr>
                      <a:t>
</a:t>
                    </a:r>
                    <a:fld id="{4C3A7D12-9608-4E45-BD6E-3E7D2707974B}" type="VALUE">
                      <a:rPr lang="en-US" sz="1200" b="1" baseline="0" dirty="0">
                        <a:latin typeface="Franklin Gothic Book" panose="020B0503020102020204" pitchFamily="34" charset="0"/>
                      </a:rPr>
                      <a:pPr algn="l">
                        <a:defRPr lang="en-US" sz="12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 sz="1200" baseline="0" dirty="0">
                      <a:latin typeface="Franklin Gothic Book" panose="020B0503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576" tIns="19050" rIns="36576" bIns="19050" anchor="t" anchorCtr="0">
                  <a:noAutofit/>
                </a:bodyPr>
                <a:lstStyle/>
                <a:p>
                  <a:pPr algn="l">
                    <a:defRPr lang="en-US" sz="12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353391200905664"/>
                      <c:h val="8.74785181365644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157-4382-A742-17BE06CFB12A}"/>
                </c:ext>
              </c:extLst>
            </c:dLbl>
            <c:dLbl>
              <c:idx val="1"/>
              <c:layout>
                <c:manualLayout>
                  <c:x val="-0.37934702360912825"/>
                  <c:y val="3.1009080550609548E-3"/>
                </c:manualLayout>
              </c:layout>
              <c:tx>
                <c:rich>
                  <a:bodyPr rot="0" spcFirstLastPara="1" vertOverflow="overflow" horzOverflow="overflow" vert="horz" wrap="square" lIns="36576" tIns="19050" rIns="36576" bIns="19050" anchor="t" anchorCtr="0">
                    <a:noAutofit/>
                  </a:bodyPr>
                  <a:lstStyle/>
                  <a:p>
                    <a:pPr algn="l">
                      <a:defRPr lang="en-US" sz="12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2C440477-DB7B-4C6F-91FD-8CDD0CF17ADD}" type="CATEGORYNAME">
                      <a:rPr lang="en-US" sz="1200">
                        <a:latin typeface="Franklin Gothic Book" panose="020B0503020102020204" pitchFamily="34" charset="0"/>
                      </a:rPr>
                      <a:pPr algn="l">
                        <a:defRPr lang="en-US" sz="12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defRPr>
                      </a:pPr>
                      <a:t>[CATEGORY NAME]</a:t>
                    </a:fld>
                    <a:r>
                      <a:rPr lang="en-US" sz="1200" b="1" baseline="0" dirty="0">
                        <a:latin typeface="Franklin Gothic Book" panose="020B0503020102020204" pitchFamily="34" charset="0"/>
                      </a:rPr>
                      <a:t>
</a:t>
                    </a:r>
                    <a:fld id="{EBD5E991-921A-4E04-BB5D-E0B1B40AA171}" type="VALUE">
                      <a:rPr lang="en-US" sz="1200" b="1" baseline="0">
                        <a:latin typeface="Franklin Gothic Book" panose="020B0503020102020204" pitchFamily="34" charset="0"/>
                      </a:rPr>
                      <a:pPr algn="l">
                        <a:defRPr lang="en-US" sz="12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 sz="1200" b="1" baseline="0" dirty="0">
                      <a:latin typeface="Franklin Gothic Book" panose="020B0503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576" tIns="19050" rIns="36576" bIns="19050" anchor="t" anchorCtr="0">
                  <a:noAutofit/>
                </a:bodyPr>
                <a:lstStyle/>
                <a:p>
                  <a:pPr algn="l">
                    <a:defRPr lang="en-US" sz="12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528861484267686"/>
                      <c:h val="8.74785181365644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157-4382-A742-17BE06CFB12A}"/>
                </c:ext>
              </c:extLst>
            </c:dLbl>
            <c:dLbl>
              <c:idx val="2"/>
              <c:layout>
                <c:manualLayout>
                  <c:x val="-0.37639250941180874"/>
                  <c:y val="6.2015719633574766E-3"/>
                </c:manualLayout>
              </c:layout>
              <c:tx>
                <c:rich>
                  <a:bodyPr rot="0" spcFirstLastPara="1" vertOverflow="overflow" horzOverflow="overflow" vert="horz" wrap="square" lIns="36576" tIns="19050" rIns="36576" bIns="19050" anchor="t" anchorCtr="0">
                    <a:noAutofit/>
                  </a:bodyPr>
                  <a:lstStyle/>
                  <a:p>
                    <a:pPr algn="l">
                      <a:defRPr lang="en-US" sz="12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4A8BB8D1-9FC9-4293-B4B6-926F7E06B2F3}" type="CATEGORYNAME">
                      <a:rPr lang="en-US" sz="1200">
                        <a:latin typeface="Franklin Gothic Book" panose="020B0503020102020204" pitchFamily="34" charset="0"/>
                      </a:rPr>
                      <a:pPr algn="l">
                        <a:defRPr lang="en-US" sz="12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defRPr>
                      </a:pPr>
                      <a:t>[CATEGORY NAME]</a:t>
                    </a:fld>
                    <a:r>
                      <a:rPr lang="en-US" sz="1200" baseline="0" dirty="0">
                        <a:latin typeface="Franklin Gothic Book" panose="020B0503020102020204" pitchFamily="34" charset="0"/>
                      </a:rPr>
                      <a:t>
</a:t>
                    </a:r>
                    <a:fld id="{2EB3FE60-7806-460F-A0A2-CD29CF4913E4}" type="VALUE">
                      <a:rPr lang="en-US" sz="1200" b="1" baseline="0">
                        <a:latin typeface="Franklin Gothic Book" panose="020B0503020102020204" pitchFamily="34" charset="0"/>
                      </a:rPr>
                      <a:pPr algn="l">
                        <a:defRPr lang="en-US" sz="12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 sz="1200" baseline="0" dirty="0">
                      <a:latin typeface="Franklin Gothic Book" panose="020B0503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576" tIns="19050" rIns="36576" bIns="19050" anchor="t" anchorCtr="0">
                  <a:noAutofit/>
                </a:bodyPr>
                <a:lstStyle/>
                <a:p>
                  <a:pPr algn="l">
                    <a:defRPr lang="en-US" sz="12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343753553447478"/>
                      <c:h val="8.74785181365644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157-4382-A742-17BE06CFB12A}"/>
                </c:ext>
              </c:extLst>
            </c:dLbl>
            <c:dLbl>
              <c:idx val="3"/>
              <c:layout>
                <c:manualLayout>
                  <c:x val="-0.30489505244725634"/>
                  <c:y val="1.2402899779950408E-2"/>
                </c:manualLayout>
              </c:layout>
              <c:tx>
                <c:rich>
                  <a:bodyPr rot="0" spcFirstLastPara="1" vertOverflow="overflow" horzOverflow="overflow" vert="horz" wrap="square" lIns="36576" tIns="19050" rIns="36576" bIns="19050" anchor="t" anchorCtr="0">
                    <a:noAutofit/>
                  </a:bodyPr>
                  <a:lstStyle/>
                  <a:p>
                    <a:pPr algn="l">
                      <a:defRPr lang="en-US" sz="12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4ADBADB9-5D68-4545-80D4-11F985CCE949}" type="CATEGORYNAME">
                      <a:rPr lang="en-US" sz="1200" dirty="0">
                        <a:latin typeface="Franklin Gothic Book" panose="020B0503020102020204" pitchFamily="34" charset="0"/>
                      </a:rPr>
                      <a:pPr algn="l">
                        <a:defRPr lang="en-US" sz="12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defRPr>
                      </a:pPr>
                      <a:t>[CATEGORY NAME]</a:t>
                    </a:fld>
                    <a:r>
                      <a:rPr lang="en-US" sz="1200" baseline="0" dirty="0">
                        <a:latin typeface="Franklin Gothic Book" panose="020B0503020102020204" pitchFamily="34" charset="0"/>
                      </a:rPr>
                      <a:t>
</a:t>
                    </a:r>
                    <a:fld id="{8DE62988-0C33-4A44-A3C8-5650C6201239}" type="VALUE">
                      <a:rPr lang="en-US" sz="1200" b="1" baseline="0" dirty="0">
                        <a:latin typeface="Franklin Gothic Book" panose="020B0503020102020204" pitchFamily="34" charset="0"/>
                      </a:rPr>
                      <a:pPr algn="l">
                        <a:defRPr lang="en-US" sz="12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 sz="1200" baseline="0" dirty="0">
                      <a:latin typeface="Franklin Gothic Book" panose="020B0503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576" tIns="19050" rIns="36576" bIns="19050" anchor="t" anchorCtr="0">
                  <a:noAutofit/>
                </a:bodyPr>
                <a:lstStyle/>
                <a:p>
                  <a:pPr algn="l">
                    <a:defRPr lang="en-US" sz="12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642143947586801"/>
                      <c:h val="8.74785181365644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57-4382-A742-17BE06CFB12A}"/>
                </c:ext>
              </c:extLst>
            </c:dLbl>
            <c:dLbl>
              <c:idx val="4"/>
              <c:layout>
                <c:manualLayout>
                  <c:x val="-0.19971719443329358"/>
                  <c:y val="3.1006639082965222E-3"/>
                </c:manualLayout>
              </c:layout>
              <c:tx>
                <c:rich>
                  <a:bodyPr rot="0" spcFirstLastPara="1" vertOverflow="overflow" horzOverflow="overflow" vert="horz" wrap="square" lIns="36576" tIns="19050" rIns="36576" bIns="19050" anchor="t" anchorCtr="0">
                    <a:noAutofit/>
                  </a:bodyPr>
                  <a:lstStyle/>
                  <a:p>
                    <a:pPr algn="l">
                      <a:defRPr lang="en-US" sz="12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A99BE4CD-FD10-4D6B-AE12-58EC663D9556}" type="CATEGORYNAME">
                      <a:rPr lang="en-US" sz="1200">
                        <a:latin typeface="Franklin Gothic Book" panose="020B0503020102020204" pitchFamily="34" charset="0"/>
                      </a:rPr>
                      <a:pPr algn="l">
                        <a:defRPr lang="en-US" sz="12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defRPr>
                      </a:pPr>
                      <a:t>[CATEGORY NAME]</a:t>
                    </a:fld>
                    <a:r>
                      <a:rPr lang="en-US" sz="1200" baseline="0" dirty="0">
                        <a:latin typeface="Franklin Gothic Book" panose="020B0503020102020204" pitchFamily="34" charset="0"/>
                      </a:rPr>
                      <a:t>
</a:t>
                    </a:r>
                    <a:fld id="{84DF4F32-D4C9-4158-BAA7-3FBA9E72095F}" type="VALUE">
                      <a:rPr lang="en-US" sz="1200" b="1" baseline="0">
                        <a:latin typeface="Franklin Gothic Book" panose="020B0503020102020204" pitchFamily="34" charset="0"/>
                      </a:rPr>
                      <a:pPr algn="l">
                        <a:defRPr lang="en-US" sz="12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defRPr>
                      </a:pPr>
                      <a:t>[VALUE]</a:t>
                    </a:fld>
                    <a:endParaRPr lang="en-US" sz="1200" baseline="0" dirty="0">
                      <a:latin typeface="Franklin Gothic Book" panose="020B0503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576" tIns="19050" rIns="36576" bIns="19050" anchor="t" anchorCtr="0">
                  <a:noAutofit/>
                </a:bodyPr>
                <a:lstStyle/>
                <a:p>
                  <a:pPr algn="l">
                    <a:defRPr lang="en-US" sz="12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09349612333419"/>
                      <c:h val="9.86155169429309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157-4382-A742-17BE06CFB12A}"/>
                </c:ext>
              </c:extLst>
            </c:dLbl>
            <c:dLbl>
              <c:idx val="5"/>
              <c:layout>
                <c:manualLayout>
                  <c:x val="-0.42342312540349947"/>
                  <c:y val="1.2402655633186089E-2"/>
                </c:manualLayout>
              </c:layout>
              <c:tx>
                <c:rich>
                  <a:bodyPr/>
                  <a:lstStyle/>
                  <a:p>
                    <a:fld id="{89202756-8923-4452-A4C5-5E24CA8312E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37D2692-A83C-480B-823C-12AFB6F570CF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09840316096071"/>
                      <c:h val="0.126521492117599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57-4382-A742-17BE06CFB12A}"/>
                </c:ext>
              </c:extLst>
            </c:dLbl>
            <c:dLbl>
              <c:idx val="6"/>
              <c:layout>
                <c:manualLayout>
                  <c:x val="-0.49322507031522322"/>
                  <c:y val="6.2015719633574766E-3"/>
                </c:manualLayout>
              </c:layout>
              <c:tx>
                <c:rich>
                  <a:bodyPr/>
                  <a:lstStyle/>
                  <a:p>
                    <a:fld id="{341EDAE2-26FF-4F73-BD10-59CEF530E6F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6072647-C6E9-4ABF-AF9E-6996D8CF999F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68445442216821"/>
                      <c:h val="8.74785181365644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157-4382-A742-17BE06CFB12A}"/>
                </c:ext>
              </c:extLst>
            </c:dLbl>
            <c:dLbl>
              <c:idx val="7"/>
              <c:layout>
                <c:manualLayout>
                  <c:x val="-0.41687449972577389"/>
                  <c:y val="-9.3017475781251337E-3"/>
                </c:manualLayout>
              </c:layout>
              <c:tx>
                <c:rich>
                  <a:bodyPr/>
                  <a:lstStyle/>
                  <a:p>
                    <a:fld id="{D255F9C0-BEA4-4176-83DA-6FE1CAA0042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9532424-07D7-431E-8DD3-D5752A7CEDC5}" type="VALUE">
                      <a:rPr lang="en-US" b="1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70436154447273"/>
                      <c:h val="8.74785181365644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57-4382-A742-17BE06CFB12A}"/>
                </c:ext>
              </c:extLst>
            </c:dLbl>
            <c:dLbl>
              <c:idx val="8"/>
              <c:layout>
                <c:manualLayout>
                  <c:x val="-0.61831540116014305"/>
                  <c:y val="-1.2402411486421671E-2"/>
                </c:manualLayout>
              </c:layout>
              <c:tx>
                <c:rich>
                  <a:bodyPr/>
                  <a:lstStyle/>
                  <a:p>
                    <a:fld id="{BA5EFC3B-0F61-4B3C-9EE9-DEE842530A67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F8211B4-0160-46D0-AB32-8D5F3F4B0DFF}" type="VALUE">
                      <a:rPr lang="en-US" b="1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28580000048386"/>
                      <c:h val="8.74785181365644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157-4382-A742-17BE06CFB12A}"/>
                </c:ext>
              </c:extLst>
            </c:dLbl>
            <c:dLbl>
              <c:idx val="9"/>
              <c:layout>
                <c:manualLayout>
                  <c:x val="-0.62161020884174967"/>
                  <c:y val="-2.9456062982052528E-2"/>
                </c:manualLayout>
              </c:layout>
              <c:tx>
                <c:rich>
                  <a:bodyPr/>
                  <a:lstStyle/>
                  <a:p>
                    <a:fld id="{84465A31-D46C-429B-ABAC-98B42A4ADE51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9219A48C-608F-43A4-8DA6-7585D328FD85}" type="VALUE">
                      <a:rPr lang="en-US" b="1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69232425567664"/>
                      <c:h val="9.86155169429309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57-4382-A742-17BE06CFB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6576" tIns="19050" rIns="36576" bIns="19050" anchor="t" anchorCtr="0">
                <a:noAutofit/>
              </a:bodyPr>
              <a:lstStyle/>
              <a:p>
                <a:pPr algn="r">
                  <a:defRPr lang="en-US" sz="1200" b="0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'Emp. by ind. chart'!$A$3:$A$12</c:f>
              <c:strCache>
                <c:ptCount val="10"/>
                <c:pt idx="0">
                  <c:v>Federal Government</c:v>
                </c:pt>
                <c:pt idx="1">
                  <c:v>Management, Scientific, and Technical Consulting Services</c:v>
                </c:pt>
                <c:pt idx="2">
                  <c:v>Computer Systems Design and Related Services</c:v>
                </c:pt>
                <c:pt idx="3">
                  <c:v>Restaurants and Other Eating Places</c:v>
                </c:pt>
                <c:pt idx="4">
                  <c:v>Accounting Services</c:v>
                </c:pt>
                <c:pt idx="5">
                  <c:v>Nursing and Residential Care Facilities</c:v>
                </c:pt>
                <c:pt idx="6">
                  <c:v>Private Educational Services</c:v>
                </c:pt>
                <c:pt idx="7">
                  <c:v>Hospitals</c:v>
                </c:pt>
                <c:pt idx="8">
                  <c:v>Ambulatory Health Care Services</c:v>
                </c:pt>
                <c:pt idx="9">
                  <c:v>Mining, Logging, and Construction</c:v>
                </c:pt>
              </c:strCache>
            </c:strRef>
          </c:cat>
          <c:val>
            <c:numRef>
              <c:f>'Emp. by ind. chart'!$B$3:$B$12</c:f>
              <c:numCache>
                <c:formatCode>0.0%</c:formatCode>
                <c:ptCount val="10"/>
                <c:pt idx="0">
                  <c:v>-5.1906779661017005E-2</c:v>
                </c:pt>
                <c:pt idx="1">
                  <c:v>-3.6516853932584387E-2</c:v>
                </c:pt>
                <c:pt idx="2">
                  <c:v>-2.130681818181818E-2</c:v>
                </c:pt>
                <c:pt idx="3">
                  <c:v>-1.2962962962963016E-2</c:v>
                </c:pt>
                <c:pt idx="4">
                  <c:v>-9.4339622641509101E-3</c:v>
                </c:pt>
                <c:pt idx="5">
                  <c:v>2.8301886792452897E-2</c:v>
                </c:pt>
                <c:pt idx="6">
                  <c:v>3.6516853932584185E-2</c:v>
                </c:pt>
                <c:pt idx="7">
                  <c:v>3.7617554858934261E-2</c:v>
                </c:pt>
                <c:pt idx="8">
                  <c:v>8.3908045977011458E-2</c:v>
                </c:pt>
                <c:pt idx="9">
                  <c:v>9.0182648401826548E-2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7-4382-A742-17BE06CFB1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6615823"/>
        <c:axId val="1296616303"/>
      </c:barChart>
      <c:catAx>
        <c:axId val="12966158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6616303"/>
        <c:crosses val="autoZero"/>
        <c:auto val="1"/>
        <c:lblAlgn val="ctr"/>
        <c:lblOffset val="100"/>
        <c:noMultiLvlLbl val="0"/>
      </c:catAx>
      <c:valAx>
        <c:axId val="1296616303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9661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rgbClr val="10182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0"/>
          <c:order val="10"/>
          <c:tx>
            <c:strRef>
              <c:f>'Postings by industry'!$A$12</c:f>
              <c:strCache>
                <c:ptCount val="1"/>
                <c:pt idx="0">
                  <c:v>Total Postings</c:v>
                </c:pt>
              </c:strCache>
            </c:strRef>
          </c:tx>
          <c:spPr>
            <a:ln w="28575" cap="rnd">
              <a:solidFill>
                <a:srgbClr val="C997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99700"/>
              </a:solidFill>
              <a:ln w="9525">
                <a:solidFill>
                  <a:srgbClr val="C997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65665C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'Postings by industry'!$B$1:$I$1</c:f>
              <c:strCache>
                <c:ptCount val="8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'Postings by industry'!$B$12:$I$12</c:f>
              <c:numCache>
                <c:formatCode>#,##0;[Red]\ \(#,##0\)</c:formatCode>
                <c:ptCount val="8"/>
                <c:pt idx="0">
                  <c:v>35231</c:v>
                </c:pt>
                <c:pt idx="1">
                  <c:v>35302</c:v>
                </c:pt>
                <c:pt idx="2">
                  <c:v>34158</c:v>
                </c:pt>
                <c:pt idx="3">
                  <c:v>34580</c:v>
                </c:pt>
                <c:pt idx="4">
                  <c:v>33824</c:v>
                </c:pt>
                <c:pt idx="5">
                  <c:v>37733</c:v>
                </c:pt>
                <c:pt idx="6">
                  <c:v>38110</c:v>
                </c:pt>
                <c:pt idx="7">
                  <c:v>33378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9F95-4ADC-91D4-07012843148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8090223"/>
        <c:axId val="118809166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'Postings by industry'!$A$2</c15:sqref>
                        </c15:formulaRef>
                      </c:ext>
                    </c:extLst>
                    <c:strCache>
                      <c:ptCount val="1"/>
                      <c:pt idx="0">
                        <c:v>Agriculture, Forestry, Fishing and Hunting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'Postings by industry'!$B$2:$I$2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42</c:v>
                      </c:pt>
                      <c:pt idx="1">
                        <c:v>37</c:v>
                      </c:pt>
                      <c:pt idx="2">
                        <c:v>55</c:v>
                      </c:pt>
                      <c:pt idx="3">
                        <c:v>51</c:v>
                      </c:pt>
                      <c:pt idx="4">
                        <c:v>64</c:v>
                      </c:pt>
                      <c:pt idx="5">
                        <c:v>35</c:v>
                      </c:pt>
                      <c:pt idx="6">
                        <c:v>50</c:v>
                      </c:pt>
                      <c:pt idx="7">
                        <c:v>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F95-4ADC-91D4-07012843148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industry'!$A$3</c15:sqref>
                        </c15:formulaRef>
                      </c:ext>
                    </c:extLst>
                    <c:strCache>
                      <c:ptCount val="1"/>
                      <c:pt idx="0">
                        <c:v>Finance and Insurance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industry'!$B$3:$I$3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1353</c:v>
                      </c:pt>
                      <c:pt idx="1">
                        <c:v>1248</c:v>
                      </c:pt>
                      <c:pt idx="2">
                        <c:v>1625</c:v>
                      </c:pt>
                      <c:pt idx="3">
                        <c:v>1570</c:v>
                      </c:pt>
                      <c:pt idx="4">
                        <c:v>1536</c:v>
                      </c:pt>
                      <c:pt idx="5">
                        <c:v>1581</c:v>
                      </c:pt>
                      <c:pt idx="6">
                        <c:v>1576</c:v>
                      </c:pt>
                      <c:pt idx="7">
                        <c:v>1892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F95-4ADC-91D4-07012843148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industry'!$A$4</c15:sqref>
                        </c15:formulaRef>
                      </c:ext>
                    </c:extLst>
                    <c:strCache>
                      <c:ptCount val="1"/>
                      <c:pt idx="0">
                        <c:v>Health Care and Social Assistance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industry'!$B$4:$I$4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3350</c:v>
                      </c:pt>
                      <c:pt idx="1">
                        <c:v>3014</c:v>
                      </c:pt>
                      <c:pt idx="2">
                        <c:v>2842</c:v>
                      </c:pt>
                      <c:pt idx="3">
                        <c:v>2900</c:v>
                      </c:pt>
                      <c:pt idx="4">
                        <c:v>2709</c:v>
                      </c:pt>
                      <c:pt idx="5">
                        <c:v>3907</c:v>
                      </c:pt>
                      <c:pt idx="6">
                        <c:v>3862</c:v>
                      </c:pt>
                      <c:pt idx="7">
                        <c:v>3586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F95-4ADC-91D4-07012843148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industry'!$A$5</c15:sqref>
                        </c15:formulaRef>
                      </c:ext>
                    </c:extLst>
                    <c:strCache>
                      <c:ptCount val="1"/>
                      <c:pt idx="0">
                        <c:v>Transportation and Warehousing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industry'!$B$5:$I$5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491</c:v>
                      </c:pt>
                      <c:pt idx="1">
                        <c:v>450</c:v>
                      </c:pt>
                      <c:pt idx="2">
                        <c:v>506</c:v>
                      </c:pt>
                      <c:pt idx="3">
                        <c:v>487</c:v>
                      </c:pt>
                      <c:pt idx="4">
                        <c:v>424</c:v>
                      </c:pt>
                      <c:pt idx="5">
                        <c:v>499</c:v>
                      </c:pt>
                      <c:pt idx="6">
                        <c:v>604</c:v>
                      </c:pt>
                      <c:pt idx="7">
                        <c:v>520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F95-4ADC-91D4-070128431483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industry'!$A$6</c15:sqref>
                        </c15:formulaRef>
                      </c:ext>
                    </c:extLst>
                    <c:strCache>
                      <c:ptCount val="1"/>
                      <c:pt idx="0">
                        <c:v>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industry'!$B$6:$I$6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909</c:v>
                      </c:pt>
                      <c:pt idx="1">
                        <c:v>1092</c:v>
                      </c:pt>
                      <c:pt idx="2">
                        <c:v>1014</c:v>
                      </c:pt>
                      <c:pt idx="3">
                        <c:v>983</c:v>
                      </c:pt>
                      <c:pt idx="4">
                        <c:v>931</c:v>
                      </c:pt>
                      <c:pt idx="5">
                        <c:v>1268</c:v>
                      </c:pt>
                      <c:pt idx="6">
                        <c:v>1035</c:v>
                      </c:pt>
                      <c:pt idx="7">
                        <c:v>948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F95-4ADC-91D4-070128431483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industry'!$A$7</c15:sqref>
                        </c15:formulaRef>
                      </c:ext>
                    </c:extLst>
                    <c:strCache>
                      <c:ptCount val="1"/>
                      <c:pt idx="0">
                        <c:v>Administrative and Support and Waste Management and Remediation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industry'!$B$7:$I$7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3934</c:v>
                      </c:pt>
                      <c:pt idx="1">
                        <c:v>4211</c:v>
                      </c:pt>
                      <c:pt idx="2">
                        <c:v>4176</c:v>
                      </c:pt>
                      <c:pt idx="3">
                        <c:v>4341</c:v>
                      </c:pt>
                      <c:pt idx="4">
                        <c:v>4259</c:v>
                      </c:pt>
                      <c:pt idx="5">
                        <c:v>4688</c:v>
                      </c:pt>
                      <c:pt idx="6">
                        <c:v>5045</c:v>
                      </c:pt>
                      <c:pt idx="7">
                        <c:v>3840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F95-4ADC-91D4-070128431483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industry'!$A$8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industry'!$B$8:$I$8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2182</c:v>
                      </c:pt>
                      <c:pt idx="1">
                        <c:v>1995</c:v>
                      </c:pt>
                      <c:pt idx="2">
                        <c:v>2115</c:v>
                      </c:pt>
                      <c:pt idx="3">
                        <c:v>2400</c:v>
                      </c:pt>
                      <c:pt idx="4">
                        <c:v>1774</c:v>
                      </c:pt>
                      <c:pt idx="5">
                        <c:v>2103</c:v>
                      </c:pt>
                      <c:pt idx="6">
                        <c:v>2011</c:v>
                      </c:pt>
                      <c:pt idx="7">
                        <c:v>2125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F95-4ADC-91D4-070128431483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industry'!$A$9</c15:sqref>
                        </c15:formulaRef>
                      </c:ext>
                    </c:extLst>
                    <c:strCache>
                      <c:ptCount val="1"/>
                      <c:pt idx="0">
                        <c:v>Accommodation and Food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industry'!$B$9:$I$9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1431</c:v>
                      </c:pt>
                      <c:pt idx="1">
                        <c:v>1156</c:v>
                      </c:pt>
                      <c:pt idx="2">
                        <c:v>1513</c:v>
                      </c:pt>
                      <c:pt idx="3">
                        <c:v>1389</c:v>
                      </c:pt>
                      <c:pt idx="4">
                        <c:v>1342</c:v>
                      </c:pt>
                      <c:pt idx="5">
                        <c:v>1533</c:v>
                      </c:pt>
                      <c:pt idx="6">
                        <c:v>1475</c:v>
                      </c:pt>
                      <c:pt idx="7">
                        <c:v>1372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F95-4ADC-91D4-070128431483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industry'!$A$10</c15:sqref>
                        </c15:formulaRef>
                      </c:ext>
                    </c:extLst>
                    <c:strCache>
                      <c:ptCount val="1"/>
                      <c:pt idx="0">
                        <c:v>Educational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industry'!$B$10:$I$10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1114</c:v>
                      </c:pt>
                      <c:pt idx="1">
                        <c:v>1018</c:v>
                      </c:pt>
                      <c:pt idx="2">
                        <c:v>1385</c:v>
                      </c:pt>
                      <c:pt idx="3">
                        <c:v>1288</c:v>
                      </c:pt>
                      <c:pt idx="4">
                        <c:v>1203</c:v>
                      </c:pt>
                      <c:pt idx="5">
                        <c:v>1566</c:v>
                      </c:pt>
                      <c:pt idx="6">
                        <c:v>1369</c:v>
                      </c:pt>
                      <c:pt idx="7">
                        <c:v>1065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F95-4ADC-91D4-070128431483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industry'!$A$11</c15:sqref>
                        </c15:formulaRef>
                      </c:ext>
                    </c:extLst>
                    <c:strCache>
                      <c:ptCount val="1"/>
                      <c:pt idx="0">
                        <c:v>Retail Trade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industry'!$B$11:$I$11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2871</c:v>
                      </c:pt>
                      <c:pt idx="1">
                        <c:v>2737</c:v>
                      </c:pt>
                      <c:pt idx="2">
                        <c:v>3266</c:v>
                      </c:pt>
                      <c:pt idx="3">
                        <c:v>3257</c:v>
                      </c:pt>
                      <c:pt idx="4">
                        <c:v>3058</c:v>
                      </c:pt>
                      <c:pt idx="5">
                        <c:v>3030</c:v>
                      </c:pt>
                      <c:pt idx="6">
                        <c:v>3229</c:v>
                      </c:pt>
                      <c:pt idx="7">
                        <c:v>2728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F95-4ADC-91D4-070128431483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industry'!$A$13</c15:sqref>
                        </c15:formulaRef>
                      </c:ext>
                    </c:extLst>
                    <c:strCache>
                      <c:ptCount val="1"/>
                      <c:pt idx="0">
                        <c:v>Mining, Quarrying, and Oil and Gas Extraction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industry'!$B$13:$I$13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69</c:v>
                      </c:pt>
                      <c:pt idx="1">
                        <c:v>76</c:v>
                      </c:pt>
                      <c:pt idx="2">
                        <c:v>56</c:v>
                      </c:pt>
                      <c:pt idx="3">
                        <c:v>53</c:v>
                      </c:pt>
                      <c:pt idx="4">
                        <c:v>62</c:v>
                      </c:pt>
                      <c:pt idx="5">
                        <c:v>128</c:v>
                      </c:pt>
                      <c:pt idx="6">
                        <c:v>61</c:v>
                      </c:pt>
                      <c:pt idx="7">
                        <c:v>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F95-4ADC-91D4-070128431483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industry'!$A$14</c15:sqref>
                        </c15:formulaRef>
                      </c:ext>
                    </c:extLst>
                    <c:strCache>
                      <c:ptCount val="1"/>
                      <c:pt idx="0">
                        <c:v>Arts, Entertainment, and Recreation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industry'!$B$14:$I$14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284</c:v>
                      </c:pt>
                      <c:pt idx="1">
                        <c:v>230</c:v>
                      </c:pt>
                      <c:pt idx="2">
                        <c:v>306</c:v>
                      </c:pt>
                      <c:pt idx="3">
                        <c:v>302</c:v>
                      </c:pt>
                      <c:pt idx="4">
                        <c:v>278</c:v>
                      </c:pt>
                      <c:pt idx="5">
                        <c:v>300</c:v>
                      </c:pt>
                      <c:pt idx="6">
                        <c:v>347</c:v>
                      </c:pt>
                      <c:pt idx="7">
                        <c:v>266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F95-4ADC-91D4-070128431483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industry'!$A$15</c15:sqref>
                        </c15:formulaRef>
                      </c:ext>
                    </c:extLst>
                    <c:strCache>
                      <c:ptCount val="1"/>
                      <c:pt idx="0">
                        <c:v>Wholesale Trade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industry'!$B$15:$I$15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568</c:v>
                      </c:pt>
                      <c:pt idx="1">
                        <c:v>509</c:v>
                      </c:pt>
                      <c:pt idx="2">
                        <c:v>465</c:v>
                      </c:pt>
                      <c:pt idx="3">
                        <c:v>520</c:v>
                      </c:pt>
                      <c:pt idx="4">
                        <c:v>454</c:v>
                      </c:pt>
                      <c:pt idx="5">
                        <c:v>614</c:v>
                      </c:pt>
                      <c:pt idx="6">
                        <c:v>501</c:v>
                      </c:pt>
                      <c:pt idx="7">
                        <c:v>524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F95-4ADC-91D4-070128431483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industry'!$A$16</c15:sqref>
                        </c15:formulaRef>
                      </c:ext>
                    </c:extLst>
                    <c:strCache>
                      <c:ptCount val="1"/>
                      <c:pt idx="0">
                        <c:v>Management of Companies and Enterprises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industry'!$B$16:$I$16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159</c:v>
                      </c:pt>
                      <c:pt idx="1">
                        <c:v>129</c:v>
                      </c:pt>
                      <c:pt idx="2">
                        <c:v>70</c:v>
                      </c:pt>
                      <c:pt idx="3">
                        <c:v>124</c:v>
                      </c:pt>
                      <c:pt idx="4">
                        <c:v>136</c:v>
                      </c:pt>
                      <c:pt idx="5">
                        <c:v>214</c:v>
                      </c:pt>
                      <c:pt idx="6">
                        <c:v>172</c:v>
                      </c:pt>
                      <c:pt idx="7">
                        <c:v>144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F95-4ADC-91D4-070128431483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industry'!$A$17</c15:sqref>
                        </c15:formulaRef>
                      </c:ext>
                    </c:extLst>
                    <c:strCache>
                      <c:ptCount val="1"/>
                      <c:pt idx="0">
                        <c:v>Professional, Scientific, and Technical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industry'!$B$17:$I$17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8365</c:v>
                      </c:pt>
                      <c:pt idx="1">
                        <c:v>9840</c:v>
                      </c:pt>
                      <c:pt idx="2">
                        <c:v>7531</c:v>
                      </c:pt>
                      <c:pt idx="3">
                        <c:v>7777</c:v>
                      </c:pt>
                      <c:pt idx="4">
                        <c:v>8525</c:v>
                      </c:pt>
                      <c:pt idx="5">
                        <c:v>8105</c:v>
                      </c:pt>
                      <c:pt idx="6">
                        <c:v>7742</c:v>
                      </c:pt>
                      <c:pt idx="7">
                        <c:v>7133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F95-4ADC-91D4-070128431483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industry'!$A$18</c15:sqref>
                        </c15:formulaRef>
                      </c:ext>
                    </c:extLst>
                    <c:strCache>
                      <c:ptCount val="1"/>
                      <c:pt idx="0">
                        <c:v>Real Estate and Rental and Leasing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industry'!$B$18:$I$18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525</c:v>
                      </c:pt>
                      <c:pt idx="1">
                        <c:v>470</c:v>
                      </c:pt>
                      <c:pt idx="2">
                        <c:v>496</c:v>
                      </c:pt>
                      <c:pt idx="3">
                        <c:v>475</c:v>
                      </c:pt>
                      <c:pt idx="4">
                        <c:v>438</c:v>
                      </c:pt>
                      <c:pt idx="5">
                        <c:v>496</c:v>
                      </c:pt>
                      <c:pt idx="6">
                        <c:v>583</c:v>
                      </c:pt>
                      <c:pt idx="7">
                        <c:v>447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F95-4ADC-91D4-070128431483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industry'!$A$19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industry'!$B$19:$I$19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955</c:v>
                      </c:pt>
                      <c:pt idx="1">
                        <c:v>969</c:v>
                      </c:pt>
                      <c:pt idx="2">
                        <c:v>942</c:v>
                      </c:pt>
                      <c:pt idx="3">
                        <c:v>1000</c:v>
                      </c:pt>
                      <c:pt idx="4">
                        <c:v>881</c:v>
                      </c:pt>
                      <c:pt idx="5">
                        <c:v>1131</c:v>
                      </c:pt>
                      <c:pt idx="6">
                        <c:v>939</c:v>
                      </c:pt>
                      <c:pt idx="7">
                        <c:v>786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F95-4ADC-91D4-070128431483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industry'!$A$20</c15:sqref>
                        </c15:formulaRef>
                      </c:ext>
                    </c:extLst>
                    <c:strCache>
                      <c:ptCount val="1"/>
                      <c:pt idx="0">
                        <c:v>Other Services (except Public Administration)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industry'!$B$20:$I$20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827</c:v>
                      </c:pt>
                      <c:pt idx="1">
                        <c:v>631</c:v>
                      </c:pt>
                      <c:pt idx="2">
                        <c:v>747</c:v>
                      </c:pt>
                      <c:pt idx="3">
                        <c:v>638</c:v>
                      </c:pt>
                      <c:pt idx="4">
                        <c:v>581</c:v>
                      </c:pt>
                      <c:pt idx="5">
                        <c:v>693</c:v>
                      </c:pt>
                      <c:pt idx="6">
                        <c:v>662</c:v>
                      </c:pt>
                      <c:pt idx="7">
                        <c:v>638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9F95-4ADC-91D4-070128431483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industry'!$A$21</c15:sqref>
                        </c15:formulaRef>
                      </c:ext>
                    </c:extLst>
                    <c:strCache>
                      <c:ptCount val="1"/>
                      <c:pt idx="0">
                        <c:v>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industry'!$B$21:$I$21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94</c:v>
                      </c:pt>
                      <c:pt idx="1">
                        <c:v>141</c:v>
                      </c:pt>
                      <c:pt idx="2">
                        <c:v>89</c:v>
                      </c:pt>
                      <c:pt idx="3">
                        <c:v>108</c:v>
                      </c:pt>
                      <c:pt idx="4">
                        <c:v>72</c:v>
                      </c:pt>
                      <c:pt idx="5">
                        <c:v>141</c:v>
                      </c:pt>
                      <c:pt idx="6">
                        <c:v>98</c:v>
                      </c:pt>
                      <c:pt idx="7">
                        <c:v>71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9F95-4ADC-91D4-070128431483}"/>
                  </c:ext>
                </c:extLst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industry'!$A$22</c15:sqref>
                        </c15:formulaRef>
                      </c:ext>
                    </c:extLst>
                    <c:strCache>
                      <c:ptCount val="1"/>
                      <c:pt idx="0">
                        <c:v>Public Administration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industry'!$B$22:$I$22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840</c:v>
                      </c:pt>
                      <c:pt idx="1">
                        <c:v>508</c:v>
                      </c:pt>
                      <c:pt idx="2">
                        <c:v>460</c:v>
                      </c:pt>
                      <c:pt idx="3">
                        <c:v>365</c:v>
                      </c:pt>
                      <c:pt idx="4">
                        <c:v>367</c:v>
                      </c:pt>
                      <c:pt idx="5">
                        <c:v>534</c:v>
                      </c:pt>
                      <c:pt idx="6">
                        <c:v>543</c:v>
                      </c:pt>
                      <c:pt idx="7">
                        <c:v>413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9F95-4ADC-91D4-070128431483}"/>
                  </c:ext>
                </c:extLst>
              </c15:ser>
            </c15:filteredLineSeries>
          </c:ext>
        </c:extLst>
      </c:lineChart>
      <c:catAx>
        <c:axId val="118809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88091663"/>
        <c:crosses val="autoZero"/>
        <c:auto val="1"/>
        <c:lblAlgn val="ctr"/>
        <c:lblOffset val="100"/>
        <c:noMultiLvlLbl val="0"/>
      </c:catAx>
      <c:valAx>
        <c:axId val="1188091663"/>
        <c:scaling>
          <c:orientation val="minMax"/>
        </c:scaling>
        <c:delete val="1"/>
        <c:axPos val="l"/>
        <c:numFmt formatCode="#,##0;[Red]\ \(#,##0\)" sourceLinked="1"/>
        <c:majorTickMark val="none"/>
        <c:minorTickMark val="none"/>
        <c:tickLblPos val="nextTo"/>
        <c:crossAx val="118809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65665C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rgbClr val="10182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0"/>
          <c:order val="20"/>
          <c:tx>
            <c:strRef>
              <c:f>'Postings by industry'!$A$22</c:f>
              <c:strCache>
                <c:ptCount val="1"/>
                <c:pt idx="0">
                  <c:v>Public Administration</c:v>
                </c:pt>
              </c:strCache>
            </c:strRef>
          </c:tx>
          <c:spPr>
            <a:ln w="28575" cap="rnd">
              <a:solidFill>
                <a:srgbClr val="046A3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46A38"/>
              </a:solidFill>
              <a:ln w="9525">
                <a:solidFill>
                  <a:srgbClr val="046A38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65665C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'Postings by industry'!$B$1:$I$1</c:f>
              <c:strCache>
                <c:ptCount val="8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</c:strCache>
            </c:strRef>
          </c:cat>
          <c:val>
            <c:numRef>
              <c:f>'Postings by industry'!$B$22:$I$22</c:f>
              <c:numCache>
                <c:formatCode>#,##0;[Red]\ \(#,##0\)</c:formatCode>
                <c:ptCount val="8"/>
                <c:pt idx="0">
                  <c:v>840</c:v>
                </c:pt>
                <c:pt idx="1">
                  <c:v>508</c:v>
                </c:pt>
                <c:pt idx="2">
                  <c:v>460</c:v>
                </c:pt>
                <c:pt idx="3">
                  <c:v>365</c:v>
                </c:pt>
                <c:pt idx="4">
                  <c:v>367</c:v>
                </c:pt>
                <c:pt idx="5">
                  <c:v>534</c:v>
                </c:pt>
                <c:pt idx="6">
                  <c:v>543</c:v>
                </c:pt>
                <c:pt idx="7">
                  <c:v>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58-472E-AACF-50D1D724F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8049423"/>
        <c:axId val="1188053263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'Postings by industry'!$A$2</c15:sqref>
                        </c15:formulaRef>
                      </c:ext>
                    </c:extLst>
                    <c:strCache>
                      <c:ptCount val="1"/>
                      <c:pt idx="0">
                        <c:v>Agriculture, Forestry, Fishing and Hunting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'Postings by industry'!$B$2:$I$2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42</c:v>
                      </c:pt>
                      <c:pt idx="1">
                        <c:v>37</c:v>
                      </c:pt>
                      <c:pt idx="2">
                        <c:v>55</c:v>
                      </c:pt>
                      <c:pt idx="3">
                        <c:v>51</c:v>
                      </c:pt>
                      <c:pt idx="4">
                        <c:v>64</c:v>
                      </c:pt>
                      <c:pt idx="5">
                        <c:v>35</c:v>
                      </c:pt>
                      <c:pt idx="6">
                        <c:v>50</c:v>
                      </c:pt>
                      <c:pt idx="7">
                        <c:v>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6258-472E-AACF-50D1D724F23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industry'!$A$3</c15:sqref>
                        </c15:formulaRef>
                      </c:ext>
                    </c:extLst>
                    <c:strCache>
                      <c:ptCount val="1"/>
                      <c:pt idx="0">
                        <c:v>Finance and Insurance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industry'!$B$3:$I$3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1353</c:v>
                      </c:pt>
                      <c:pt idx="1">
                        <c:v>1248</c:v>
                      </c:pt>
                      <c:pt idx="2">
                        <c:v>1625</c:v>
                      </c:pt>
                      <c:pt idx="3">
                        <c:v>1570</c:v>
                      </c:pt>
                      <c:pt idx="4">
                        <c:v>1536</c:v>
                      </c:pt>
                      <c:pt idx="5">
                        <c:v>1581</c:v>
                      </c:pt>
                      <c:pt idx="6">
                        <c:v>1576</c:v>
                      </c:pt>
                      <c:pt idx="7">
                        <c:v>1892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258-472E-AACF-50D1D724F23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industry'!$A$4</c15:sqref>
                        </c15:formulaRef>
                      </c:ext>
                    </c:extLst>
                    <c:strCache>
                      <c:ptCount val="1"/>
                      <c:pt idx="0">
                        <c:v>Health Care and Social Assistance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industry'!$B$4:$I$4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3350</c:v>
                      </c:pt>
                      <c:pt idx="1">
                        <c:v>3014</c:v>
                      </c:pt>
                      <c:pt idx="2">
                        <c:v>2842</c:v>
                      </c:pt>
                      <c:pt idx="3">
                        <c:v>2900</c:v>
                      </c:pt>
                      <c:pt idx="4">
                        <c:v>2709</c:v>
                      </c:pt>
                      <c:pt idx="5">
                        <c:v>3907</c:v>
                      </c:pt>
                      <c:pt idx="6">
                        <c:v>3862</c:v>
                      </c:pt>
                      <c:pt idx="7">
                        <c:v>3586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258-472E-AACF-50D1D724F23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industry'!$A$5</c15:sqref>
                        </c15:formulaRef>
                      </c:ext>
                    </c:extLst>
                    <c:strCache>
                      <c:ptCount val="1"/>
                      <c:pt idx="0">
                        <c:v>Transportation and Warehousing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industry'!$B$5:$I$5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491</c:v>
                      </c:pt>
                      <c:pt idx="1">
                        <c:v>450</c:v>
                      </c:pt>
                      <c:pt idx="2">
                        <c:v>506</c:v>
                      </c:pt>
                      <c:pt idx="3">
                        <c:v>487</c:v>
                      </c:pt>
                      <c:pt idx="4">
                        <c:v>424</c:v>
                      </c:pt>
                      <c:pt idx="5">
                        <c:v>499</c:v>
                      </c:pt>
                      <c:pt idx="6">
                        <c:v>604</c:v>
                      </c:pt>
                      <c:pt idx="7">
                        <c:v>520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258-472E-AACF-50D1D724F23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industry'!$A$6</c15:sqref>
                        </c15:formulaRef>
                      </c:ext>
                    </c:extLst>
                    <c:strCache>
                      <c:ptCount val="1"/>
                      <c:pt idx="0">
                        <c:v>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industry'!$B$6:$I$6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909</c:v>
                      </c:pt>
                      <c:pt idx="1">
                        <c:v>1092</c:v>
                      </c:pt>
                      <c:pt idx="2">
                        <c:v>1014</c:v>
                      </c:pt>
                      <c:pt idx="3">
                        <c:v>983</c:v>
                      </c:pt>
                      <c:pt idx="4">
                        <c:v>931</c:v>
                      </c:pt>
                      <c:pt idx="5">
                        <c:v>1268</c:v>
                      </c:pt>
                      <c:pt idx="6">
                        <c:v>1035</c:v>
                      </c:pt>
                      <c:pt idx="7">
                        <c:v>948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258-472E-AACF-50D1D724F23F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industry'!$A$7</c15:sqref>
                        </c15:formulaRef>
                      </c:ext>
                    </c:extLst>
                    <c:strCache>
                      <c:ptCount val="1"/>
                      <c:pt idx="0">
                        <c:v>Administrative and Support and Waste Management and Remediation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industry'!$B$7:$I$7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3934</c:v>
                      </c:pt>
                      <c:pt idx="1">
                        <c:v>4211</c:v>
                      </c:pt>
                      <c:pt idx="2">
                        <c:v>4176</c:v>
                      </c:pt>
                      <c:pt idx="3">
                        <c:v>4341</c:v>
                      </c:pt>
                      <c:pt idx="4">
                        <c:v>4259</c:v>
                      </c:pt>
                      <c:pt idx="5">
                        <c:v>4688</c:v>
                      </c:pt>
                      <c:pt idx="6">
                        <c:v>5045</c:v>
                      </c:pt>
                      <c:pt idx="7">
                        <c:v>3840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258-472E-AACF-50D1D724F23F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industry'!$A$8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industry'!$B$8:$I$8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2182</c:v>
                      </c:pt>
                      <c:pt idx="1">
                        <c:v>1995</c:v>
                      </c:pt>
                      <c:pt idx="2">
                        <c:v>2115</c:v>
                      </c:pt>
                      <c:pt idx="3">
                        <c:v>2400</c:v>
                      </c:pt>
                      <c:pt idx="4">
                        <c:v>1774</c:v>
                      </c:pt>
                      <c:pt idx="5">
                        <c:v>2103</c:v>
                      </c:pt>
                      <c:pt idx="6">
                        <c:v>2011</c:v>
                      </c:pt>
                      <c:pt idx="7">
                        <c:v>2125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258-472E-AACF-50D1D724F23F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industry'!$A$9</c15:sqref>
                        </c15:formulaRef>
                      </c:ext>
                    </c:extLst>
                    <c:strCache>
                      <c:ptCount val="1"/>
                      <c:pt idx="0">
                        <c:v>Accommodation and Food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industry'!$B$9:$I$9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1431</c:v>
                      </c:pt>
                      <c:pt idx="1">
                        <c:v>1156</c:v>
                      </c:pt>
                      <c:pt idx="2">
                        <c:v>1513</c:v>
                      </c:pt>
                      <c:pt idx="3">
                        <c:v>1389</c:v>
                      </c:pt>
                      <c:pt idx="4">
                        <c:v>1342</c:v>
                      </c:pt>
                      <c:pt idx="5">
                        <c:v>1533</c:v>
                      </c:pt>
                      <c:pt idx="6">
                        <c:v>1475</c:v>
                      </c:pt>
                      <c:pt idx="7">
                        <c:v>1372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258-472E-AACF-50D1D724F23F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industry'!$A$10</c15:sqref>
                        </c15:formulaRef>
                      </c:ext>
                    </c:extLst>
                    <c:strCache>
                      <c:ptCount val="1"/>
                      <c:pt idx="0">
                        <c:v>Educational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industry'!$B$10:$I$10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1114</c:v>
                      </c:pt>
                      <c:pt idx="1">
                        <c:v>1018</c:v>
                      </c:pt>
                      <c:pt idx="2">
                        <c:v>1385</c:v>
                      </c:pt>
                      <c:pt idx="3">
                        <c:v>1288</c:v>
                      </c:pt>
                      <c:pt idx="4">
                        <c:v>1203</c:v>
                      </c:pt>
                      <c:pt idx="5">
                        <c:v>1566</c:v>
                      </c:pt>
                      <c:pt idx="6">
                        <c:v>1369</c:v>
                      </c:pt>
                      <c:pt idx="7">
                        <c:v>1065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258-472E-AACF-50D1D724F23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industry'!$A$11</c15:sqref>
                        </c15:formulaRef>
                      </c:ext>
                    </c:extLst>
                    <c:strCache>
                      <c:ptCount val="1"/>
                      <c:pt idx="0">
                        <c:v>Retail Trade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industry'!$B$11:$I$11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2871</c:v>
                      </c:pt>
                      <c:pt idx="1">
                        <c:v>2737</c:v>
                      </c:pt>
                      <c:pt idx="2">
                        <c:v>3266</c:v>
                      </c:pt>
                      <c:pt idx="3">
                        <c:v>3257</c:v>
                      </c:pt>
                      <c:pt idx="4">
                        <c:v>3058</c:v>
                      </c:pt>
                      <c:pt idx="5">
                        <c:v>3030</c:v>
                      </c:pt>
                      <c:pt idx="6">
                        <c:v>3229</c:v>
                      </c:pt>
                      <c:pt idx="7">
                        <c:v>2728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258-472E-AACF-50D1D724F23F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industry'!$A$12</c15:sqref>
                        </c15:formulaRef>
                      </c:ext>
                    </c:extLst>
                    <c:strCache>
                      <c:ptCount val="1"/>
                      <c:pt idx="0">
                        <c:v>Total Postings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industry'!$B$12:$I$12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35231</c:v>
                      </c:pt>
                      <c:pt idx="1">
                        <c:v>35302</c:v>
                      </c:pt>
                      <c:pt idx="2">
                        <c:v>34158</c:v>
                      </c:pt>
                      <c:pt idx="3">
                        <c:v>34580</c:v>
                      </c:pt>
                      <c:pt idx="4">
                        <c:v>33824</c:v>
                      </c:pt>
                      <c:pt idx="5">
                        <c:v>37733</c:v>
                      </c:pt>
                      <c:pt idx="6">
                        <c:v>38110</c:v>
                      </c:pt>
                      <c:pt idx="7">
                        <c:v>33378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258-472E-AACF-50D1D724F23F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industry'!$A$13</c15:sqref>
                        </c15:formulaRef>
                      </c:ext>
                    </c:extLst>
                    <c:strCache>
                      <c:ptCount val="1"/>
                      <c:pt idx="0">
                        <c:v>Mining, Quarrying, and Oil and Gas Extraction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industry'!$B$13:$I$13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69</c:v>
                      </c:pt>
                      <c:pt idx="1">
                        <c:v>76</c:v>
                      </c:pt>
                      <c:pt idx="2">
                        <c:v>56</c:v>
                      </c:pt>
                      <c:pt idx="3">
                        <c:v>53</c:v>
                      </c:pt>
                      <c:pt idx="4">
                        <c:v>62</c:v>
                      </c:pt>
                      <c:pt idx="5">
                        <c:v>128</c:v>
                      </c:pt>
                      <c:pt idx="6">
                        <c:v>61</c:v>
                      </c:pt>
                      <c:pt idx="7">
                        <c:v>65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258-472E-AACF-50D1D724F23F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industry'!$A$14</c15:sqref>
                        </c15:formulaRef>
                      </c:ext>
                    </c:extLst>
                    <c:strCache>
                      <c:ptCount val="1"/>
                      <c:pt idx="0">
                        <c:v>Arts, Entertainment, and Recreation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industry'!$B$14:$I$14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284</c:v>
                      </c:pt>
                      <c:pt idx="1">
                        <c:v>230</c:v>
                      </c:pt>
                      <c:pt idx="2">
                        <c:v>306</c:v>
                      </c:pt>
                      <c:pt idx="3">
                        <c:v>302</c:v>
                      </c:pt>
                      <c:pt idx="4">
                        <c:v>278</c:v>
                      </c:pt>
                      <c:pt idx="5">
                        <c:v>300</c:v>
                      </c:pt>
                      <c:pt idx="6">
                        <c:v>347</c:v>
                      </c:pt>
                      <c:pt idx="7">
                        <c:v>266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258-472E-AACF-50D1D724F23F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industry'!$A$15</c15:sqref>
                        </c15:formulaRef>
                      </c:ext>
                    </c:extLst>
                    <c:strCache>
                      <c:ptCount val="1"/>
                      <c:pt idx="0">
                        <c:v>Wholesale Trade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industry'!$B$15:$I$15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568</c:v>
                      </c:pt>
                      <c:pt idx="1">
                        <c:v>509</c:v>
                      </c:pt>
                      <c:pt idx="2">
                        <c:v>465</c:v>
                      </c:pt>
                      <c:pt idx="3">
                        <c:v>520</c:v>
                      </c:pt>
                      <c:pt idx="4">
                        <c:v>454</c:v>
                      </c:pt>
                      <c:pt idx="5">
                        <c:v>614</c:v>
                      </c:pt>
                      <c:pt idx="6">
                        <c:v>501</c:v>
                      </c:pt>
                      <c:pt idx="7">
                        <c:v>524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258-472E-AACF-50D1D724F23F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industry'!$A$16</c15:sqref>
                        </c15:formulaRef>
                      </c:ext>
                    </c:extLst>
                    <c:strCache>
                      <c:ptCount val="1"/>
                      <c:pt idx="0">
                        <c:v>Management of Companies and Enterprises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industry'!$B$16:$I$16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159</c:v>
                      </c:pt>
                      <c:pt idx="1">
                        <c:v>129</c:v>
                      </c:pt>
                      <c:pt idx="2">
                        <c:v>70</c:v>
                      </c:pt>
                      <c:pt idx="3">
                        <c:v>124</c:v>
                      </c:pt>
                      <c:pt idx="4">
                        <c:v>136</c:v>
                      </c:pt>
                      <c:pt idx="5">
                        <c:v>214</c:v>
                      </c:pt>
                      <c:pt idx="6">
                        <c:v>172</c:v>
                      </c:pt>
                      <c:pt idx="7">
                        <c:v>144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258-472E-AACF-50D1D724F23F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industry'!$A$17</c15:sqref>
                        </c15:formulaRef>
                      </c:ext>
                    </c:extLst>
                    <c:strCache>
                      <c:ptCount val="1"/>
                      <c:pt idx="0">
                        <c:v>Professional, Scientific, and Technical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industry'!$B$17:$I$17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8365</c:v>
                      </c:pt>
                      <c:pt idx="1">
                        <c:v>9840</c:v>
                      </c:pt>
                      <c:pt idx="2">
                        <c:v>7531</c:v>
                      </c:pt>
                      <c:pt idx="3">
                        <c:v>7777</c:v>
                      </c:pt>
                      <c:pt idx="4">
                        <c:v>8525</c:v>
                      </c:pt>
                      <c:pt idx="5">
                        <c:v>8105</c:v>
                      </c:pt>
                      <c:pt idx="6">
                        <c:v>7742</c:v>
                      </c:pt>
                      <c:pt idx="7">
                        <c:v>7133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258-472E-AACF-50D1D724F23F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industry'!$A$18</c15:sqref>
                        </c15:formulaRef>
                      </c:ext>
                    </c:extLst>
                    <c:strCache>
                      <c:ptCount val="1"/>
                      <c:pt idx="0">
                        <c:v>Real Estate and Rental and Leasing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industry'!$B$18:$I$18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525</c:v>
                      </c:pt>
                      <c:pt idx="1">
                        <c:v>470</c:v>
                      </c:pt>
                      <c:pt idx="2">
                        <c:v>496</c:v>
                      </c:pt>
                      <c:pt idx="3">
                        <c:v>475</c:v>
                      </c:pt>
                      <c:pt idx="4">
                        <c:v>438</c:v>
                      </c:pt>
                      <c:pt idx="5">
                        <c:v>496</c:v>
                      </c:pt>
                      <c:pt idx="6">
                        <c:v>583</c:v>
                      </c:pt>
                      <c:pt idx="7">
                        <c:v>447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258-472E-AACF-50D1D724F23F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industry'!$A$19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industry'!$B$19:$I$19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955</c:v>
                      </c:pt>
                      <c:pt idx="1">
                        <c:v>969</c:v>
                      </c:pt>
                      <c:pt idx="2">
                        <c:v>942</c:v>
                      </c:pt>
                      <c:pt idx="3">
                        <c:v>1000</c:v>
                      </c:pt>
                      <c:pt idx="4">
                        <c:v>881</c:v>
                      </c:pt>
                      <c:pt idx="5">
                        <c:v>1131</c:v>
                      </c:pt>
                      <c:pt idx="6">
                        <c:v>939</c:v>
                      </c:pt>
                      <c:pt idx="7">
                        <c:v>786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258-472E-AACF-50D1D724F23F}"/>
                  </c:ext>
                </c:extLst>
              </c15:ser>
            </c15:filteredLineSeries>
            <c15:filteredLin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industry'!$A$20</c15:sqref>
                        </c15:formulaRef>
                      </c:ext>
                    </c:extLst>
                    <c:strCache>
                      <c:ptCount val="1"/>
                      <c:pt idx="0">
                        <c:v>Other Services (except Public Administration)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industry'!$B$20:$I$20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827</c:v>
                      </c:pt>
                      <c:pt idx="1">
                        <c:v>631</c:v>
                      </c:pt>
                      <c:pt idx="2">
                        <c:v>747</c:v>
                      </c:pt>
                      <c:pt idx="3">
                        <c:v>638</c:v>
                      </c:pt>
                      <c:pt idx="4">
                        <c:v>581</c:v>
                      </c:pt>
                      <c:pt idx="5">
                        <c:v>693</c:v>
                      </c:pt>
                      <c:pt idx="6">
                        <c:v>662</c:v>
                      </c:pt>
                      <c:pt idx="7">
                        <c:v>638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258-472E-AACF-50D1D724F23F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industry'!$A$21</c15:sqref>
                        </c15:formulaRef>
                      </c:ext>
                    </c:extLst>
                    <c:strCache>
                      <c:ptCount val="1"/>
                      <c:pt idx="0">
                        <c:v>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industry'!$B$1:$I$1</c15:sqref>
                        </c15:formulaRef>
                      </c:ext>
                    </c:extLst>
                    <c:strCache>
                      <c:ptCount val="8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industry'!$B$21:$I$21</c15:sqref>
                        </c15:formulaRef>
                      </c:ext>
                    </c:extLst>
                    <c:numCache>
                      <c:formatCode>#,##0;[Red]\ \(#,##0\)</c:formatCode>
                      <c:ptCount val="8"/>
                      <c:pt idx="0">
                        <c:v>94</c:v>
                      </c:pt>
                      <c:pt idx="1">
                        <c:v>141</c:v>
                      </c:pt>
                      <c:pt idx="2">
                        <c:v>89</c:v>
                      </c:pt>
                      <c:pt idx="3">
                        <c:v>108</c:v>
                      </c:pt>
                      <c:pt idx="4">
                        <c:v>72</c:v>
                      </c:pt>
                      <c:pt idx="5">
                        <c:v>141</c:v>
                      </c:pt>
                      <c:pt idx="6">
                        <c:v>98</c:v>
                      </c:pt>
                      <c:pt idx="7">
                        <c:v>71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258-472E-AACF-50D1D724F23F}"/>
                  </c:ext>
                </c:extLst>
              </c15:ser>
            </c15:filteredLineSeries>
          </c:ext>
        </c:extLst>
      </c:lineChart>
      <c:catAx>
        <c:axId val="118804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188053263"/>
        <c:crosses val="autoZero"/>
        <c:auto val="1"/>
        <c:lblAlgn val="ctr"/>
        <c:lblOffset val="100"/>
        <c:noMultiLvlLbl val="0"/>
      </c:catAx>
      <c:valAx>
        <c:axId val="1188053263"/>
        <c:scaling>
          <c:orientation val="minMax"/>
        </c:scaling>
        <c:delete val="1"/>
        <c:axPos val="l"/>
        <c:numFmt formatCode="#,##0;[Red]\ \(#,##0\)" sourceLinked="1"/>
        <c:majorTickMark val="none"/>
        <c:minorTickMark val="none"/>
        <c:tickLblPos val="nextTo"/>
        <c:crossAx val="118804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65665C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56863822254777E-2"/>
          <c:y val="3.0049490605311268E-2"/>
          <c:w val="0.90053056874151916"/>
          <c:h val="0.8056497836357045"/>
        </c:manualLayout>
      </c:layout>
      <c:lineChart>
        <c:grouping val="standard"/>
        <c:varyColors val="0"/>
        <c:ser>
          <c:idx val="0"/>
          <c:order val="0"/>
          <c:tx>
            <c:strRef>
              <c:f>'Labor Force Chg'!$F$2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ln w="2857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5-6EDD-40BB-92E4-84A9DC2806C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EDD-40BB-92E4-84A9DC2806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EDD-40BB-92E4-84A9DC2806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EDD-40BB-92E4-84A9DC2806C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EDD-40BB-92E4-84A9DC2806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EDD-40BB-92E4-84A9DC2806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EDD-40BB-92E4-84A9DC2806C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EDD-40BB-92E4-84A9DC2806C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EDD-40BB-92E4-84A9DC2806C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EDD-40BB-92E4-84A9DC2806C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EDD-40BB-92E4-84A9DC2806C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EDD-40BB-92E4-84A9DC2806C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EDD-40BB-92E4-84A9DC2806C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EDD-40BB-92E4-84A9DC2806C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EDD-40BB-92E4-84A9DC2806C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EDD-40BB-92E4-84A9DC2806C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EDD-40BB-92E4-84A9DC2806C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EDD-40BB-92E4-84A9DC2806C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EDD-40BB-92E4-84A9DC2806C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EDD-40BB-92E4-84A9DC2806C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EDD-40BB-92E4-84A9DC2806C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EDD-40BB-92E4-84A9DC2806C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EDD-40BB-92E4-84A9DC2806C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EDD-40BB-92E4-84A9DC2806C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EDD-40BB-92E4-84A9DC2806C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EDD-40BB-92E4-84A9DC2806C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EDD-40BB-92E4-84A9DC2806C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EDD-40BB-92E4-84A9DC2806C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EDD-40BB-92E4-84A9DC2806C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EDD-40BB-92E4-84A9DC2806C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EDD-40BB-92E4-84A9DC2806C7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EDD-40BB-92E4-84A9DC2806C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EDD-40BB-92E4-84A9DC2806C7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EDD-40BB-92E4-84A9DC2806C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EDD-40BB-92E4-84A9DC2806C7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EDD-40BB-92E4-84A9DC2806C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EDD-40BB-92E4-84A9DC2806C7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EDD-40BB-92E4-84A9DC2806C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EDD-40BB-92E4-84A9DC2806C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EDD-40BB-92E4-84A9DC2806C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DD-40BB-92E4-84A9DC2806C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DD-40BB-92E4-84A9DC2806C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EDD-40BB-92E4-84A9DC2806C7}"/>
                </c:ext>
              </c:extLst>
            </c:dLbl>
            <c:dLbl>
              <c:idx val="42"/>
              <c:layout>
                <c:manualLayout>
                  <c:x val="-7.0468875205794465E-4"/>
                  <c:y val="-2.8161758584354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EDD-40BB-92E4-84A9DC2806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rgbClr val="C99700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'Labor Force Chg'!$A$27:$A$69</c:f>
              <c:numCache>
                <c:formatCode>m/d/yyyy</c:formatCode>
                <c:ptCount val="4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</c:numCache>
            </c:numRef>
          </c:cat>
          <c:val>
            <c:numRef>
              <c:f>'Labor Force Chg'!$F$27:$F$69</c:f>
              <c:numCache>
                <c:formatCode>0.0%</c:formatCode>
                <c:ptCount val="43"/>
                <c:pt idx="0">
                  <c:v>2.1161278358683866E-2</c:v>
                </c:pt>
                <c:pt idx="1">
                  <c:v>2.5275084431855221E-2</c:v>
                </c:pt>
                <c:pt idx="2">
                  <c:v>2.651576528852817E-2</c:v>
                </c:pt>
                <c:pt idx="3">
                  <c:v>2.2767779426515533E-2</c:v>
                </c:pt>
                <c:pt idx="4">
                  <c:v>2.6628757242130652E-2</c:v>
                </c:pt>
                <c:pt idx="5">
                  <c:v>1.8578668603559834E-2</c:v>
                </c:pt>
                <c:pt idx="6">
                  <c:v>1.4707905448601233E-2</c:v>
                </c:pt>
                <c:pt idx="7">
                  <c:v>2.5623132245246483E-2</c:v>
                </c:pt>
                <c:pt idx="8">
                  <c:v>3.3343308893211576E-2</c:v>
                </c:pt>
                <c:pt idx="9">
                  <c:v>3.5078920317007656E-2</c:v>
                </c:pt>
                <c:pt idx="10">
                  <c:v>3.5393452086768473E-2</c:v>
                </c:pt>
                <c:pt idx="11">
                  <c:v>2.7950220887592803E-2</c:v>
                </c:pt>
                <c:pt idx="12">
                  <c:v>3.3971125987436679E-2</c:v>
                </c:pt>
                <c:pt idx="13">
                  <c:v>3.1370818109740739E-2</c:v>
                </c:pt>
                <c:pt idx="14">
                  <c:v>3.0983247594801533E-2</c:v>
                </c:pt>
                <c:pt idx="15">
                  <c:v>3.0232416769670367E-2</c:v>
                </c:pt>
                <c:pt idx="16">
                  <c:v>2.7509697128042188E-2</c:v>
                </c:pt>
                <c:pt idx="17">
                  <c:v>3.0149948521546843E-2</c:v>
                </c:pt>
                <c:pt idx="18">
                  <c:v>2.4870305166659445E-2</c:v>
                </c:pt>
                <c:pt idx="19">
                  <c:v>2.2697618571142719E-2</c:v>
                </c:pt>
                <c:pt idx="20">
                  <c:v>2.0835847311049482E-2</c:v>
                </c:pt>
                <c:pt idx="21">
                  <c:v>1.6862953960251392E-2</c:v>
                </c:pt>
                <c:pt idx="22">
                  <c:v>1.8251029879543301E-2</c:v>
                </c:pt>
                <c:pt idx="23">
                  <c:v>1.1099206683600427E-2</c:v>
                </c:pt>
                <c:pt idx="24">
                  <c:v>1.1264344875761001E-2</c:v>
                </c:pt>
                <c:pt idx="25">
                  <c:v>7.1524238990021693E-3</c:v>
                </c:pt>
                <c:pt idx="26">
                  <c:v>4.5186162277601749E-3</c:v>
                </c:pt>
                <c:pt idx="27">
                  <c:v>4.8108884212183511E-3</c:v>
                </c:pt>
                <c:pt idx="28">
                  <c:v>3.8806238728783526E-3</c:v>
                </c:pt>
                <c:pt idx="29">
                  <c:v>6.8793871162184939E-3</c:v>
                </c:pt>
                <c:pt idx="30">
                  <c:v>1.181629302227849E-2</c:v>
                </c:pt>
                <c:pt idx="31">
                  <c:v>7.044430790424272E-3</c:v>
                </c:pt>
                <c:pt idx="32">
                  <c:v>1.2348792308601642E-2</c:v>
                </c:pt>
                <c:pt idx="33">
                  <c:v>1.4244083015004128E-2</c:v>
                </c:pt>
                <c:pt idx="34">
                  <c:v>8.9737680765489269E-3</c:v>
                </c:pt>
                <c:pt idx="35">
                  <c:v>1.6327146162485651E-2</c:v>
                </c:pt>
                <c:pt idx="36">
                  <c:v>7.9929898518633635E-3</c:v>
                </c:pt>
                <c:pt idx="37">
                  <c:v>4.0799946491874017E-3</c:v>
                </c:pt>
                <c:pt idx="38">
                  <c:v>1.8915486077186738E-3</c:v>
                </c:pt>
                <c:pt idx="39">
                  <c:v>3.4881262772179511E-3</c:v>
                </c:pt>
                <c:pt idx="40">
                  <c:v>-4.7579894085051366E-3</c:v>
                </c:pt>
                <c:pt idx="41">
                  <c:v>-1.0864611415373426E-2</c:v>
                </c:pt>
                <c:pt idx="42">
                  <c:v>-9.4364653630962803E-3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DD-40BB-92E4-84A9DC2806C7}"/>
            </c:ext>
          </c:extLst>
        </c:ser>
        <c:ser>
          <c:idx val="1"/>
          <c:order val="1"/>
          <c:tx>
            <c:strRef>
              <c:f>'Labor Force Chg'!$H$2</c:f>
              <c:strCache>
                <c:ptCount val="1"/>
                <c:pt idx="0">
                  <c:v>D.C. MSA</c:v>
                </c:pt>
              </c:strCache>
            </c:strRef>
          </c:tx>
          <c:spPr>
            <a:ln w="2857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F2EC-40E8-BD52-6EB4D77275F1}"/>
              </c:ext>
            </c:extLst>
          </c:dPt>
          <c:dPt>
            <c:idx val="42"/>
            <c:marker>
              <c:symbol val="circle"/>
              <c:size val="5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2EC-40E8-BD52-6EB4D77275F1}"/>
              </c:ext>
            </c:extLst>
          </c:dPt>
          <c:dLbls>
            <c:dLbl>
              <c:idx val="42"/>
              <c:layout>
                <c:manualLayout>
                  <c:x val="0"/>
                  <c:y val="2.7566713262926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EC-40E8-BD52-6EB4D7727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rgbClr val="046A38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'Labor Force Chg'!$A$27:$A$69</c:f>
              <c:numCache>
                <c:formatCode>m/d/yyyy</c:formatCode>
                <c:ptCount val="4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</c:numCache>
            </c:numRef>
          </c:cat>
          <c:val>
            <c:numRef>
              <c:f>'Labor Force Chg'!$H$27:$H$69</c:f>
              <c:numCache>
                <c:formatCode>0.0%</c:formatCode>
                <c:ptCount val="43"/>
                <c:pt idx="0">
                  <c:v>1.6450813086336558E-2</c:v>
                </c:pt>
                <c:pt idx="1">
                  <c:v>1.9411824958811552E-2</c:v>
                </c:pt>
                <c:pt idx="2">
                  <c:v>2.1248529539198202E-2</c:v>
                </c:pt>
                <c:pt idx="3">
                  <c:v>1.7086928606476093E-2</c:v>
                </c:pt>
                <c:pt idx="4">
                  <c:v>1.9708711503346299E-2</c:v>
                </c:pt>
                <c:pt idx="5">
                  <c:v>1.4069234335057912E-2</c:v>
                </c:pt>
                <c:pt idx="6">
                  <c:v>1.2060741045387902E-2</c:v>
                </c:pt>
                <c:pt idx="7">
                  <c:v>1.8602350234394827E-2</c:v>
                </c:pt>
                <c:pt idx="8">
                  <c:v>2.199050288789195E-2</c:v>
                </c:pt>
                <c:pt idx="9">
                  <c:v>2.1947385075317571E-2</c:v>
                </c:pt>
                <c:pt idx="10">
                  <c:v>1.8975755351768653E-2</c:v>
                </c:pt>
                <c:pt idx="11">
                  <c:v>1.8738416740685215E-2</c:v>
                </c:pt>
                <c:pt idx="12">
                  <c:v>2.4543926071465938E-2</c:v>
                </c:pt>
                <c:pt idx="13">
                  <c:v>2.2485141925081553E-2</c:v>
                </c:pt>
                <c:pt idx="14">
                  <c:v>2.172584548889045E-2</c:v>
                </c:pt>
                <c:pt idx="15">
                  <c:v>2.2165766076017279E-2</c:v>
                </c:pt>
                <c:pt idx="16">
                  <c:v>2.0273515332317915E-2</c:v>
                </c:pt>
                <c:pt idx="17">
                  <c:v>2.1503086033672902E-2</c:v>
                </c:pt>
                <c:pt idx="18">
                  <c:v>1.9903661128936712E-2</c:v>
                </c:pt>
                <c:pt idx="19">
                  <c:v>1.8359236432957227E-2</c:v>
                </c:pt>
                <c:pt idx="20">
                  <c:v>1.8354259403964512E-2</c:v>
                </c:pt>
                <c:pt idx="21">
                  <c:v>1.6477972997602341E-2</c:v>
                </c:pt>
                <c:pt idx="22">
                  <c:v>2.0325289295689775E-2</c:v>
                </c:pt>
                <c:pt idx="23">
                  <c:v>1.5143045385019427E-2</c:v>
                </c:pt>
                <c:pt idx="24">
                  <c:v>1.3728682498963085E-2</c:v>
                </c:pt>
                <c:pt idx="25">
                  <c:v>1.1911283215505053E-2</c:v>
                </c:pt>
                <c:pt idx="26">
                  <c:v>1.2235008637514033E-2</c:v>
                </c:pt>
                <c:pt idx="27">
                  <c:v>1.1737077807963292E-2</c:v>
                </c:pt>
                <c:pt idx="28">
                  <c:v>8.2468106469435476E-3</c:v>
                </c:pt>
                <c:pt idx="29">
                  <c:v>1.2703058908774434E-2</c:v>
                </c:pt>
                <c:pt idx="30">
                  <c:v>1.5809445991758375E-2</c:v>
                </c:pt>
                <c:pt idx="31">
                  <c:v>1.1476694451453717E-2</c:v>
                </c:pt>
                <c:pt idx="32">
                  <c:v>1.3463095731301111E-2</c:v>
                </c:pt>
                <c:pt idx="33">
                  <c:v>1.358353892064823E-2</c:v>
                </c:pt>
                <c:pt idx="34">
                  <c:v>9.4239543267009562E-3</c:v>
                </c:pt>
                <c:pt idx="35">
                  <c:v>1.3726046322261265E-2</c:v>
                </c:pt>
                <c:pt idx="36">
                  <c:v>8.2336899815715903E-3</c:v>
                </c:pt>
                <c:pt idx="37">
                  <c:v>3.0603378347962007E-3</c:v>
                </c:pt>
                <c:pt idx="38">
                  <c:v>-1.7763032381710175E-3</c:v>
                </c:pt>
                <c:pt idx="39">
                  <c:v>1.4556176314295399E-3</c:v>
                </c:pt>
                <c:pt idx="40">
                  <c:v>-4.5586712277841945E-3</c:v>
                </c:pt>
                <c:pt idx="41">
                  <c:v>-7.3939965362059823E-3</c:v>
                </c:pt>
                <c:pt idx="42">
                  <c:v>-9.7546423219551093E-3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DD-40BB-92E4-84A9DC2806C7}"/>
            </c:ext>
          </c:extLst>
        </c:ser>
        <c:ser>
          <c:idx val="2"/>
          <c:order val="2"/>
          <c:tx>
            <c:strRef>
              <c:f>'Labor Force Chg'!$I$2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65665C"/>
              </a:solidFill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F2EC-40E8-BD52-6EB4D77275F1}"/>
              </c:ext>
            </c:extLst>
          </c:dPt>
          <c:dPt>
            <c:idx val="42"/>
            <c:marker>
              <c:symbol val="circle"/>
              <c:size val="5"/>
              <c:spPr>
                <a:solidFill>
                  <a:srgbClr val="65665C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2EC-40E8-BD52-6EB4D77275F1}"/>
              </c:ext>
            </c:extLst>
          </c:dPt>
          <c:dLbls>
            <c:dLbl>
              <c:idx val="4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EC-40E8-BD52-6EB4D7727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rgbClr val="65665C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'Labor Force Chg'!$A$27:$A$69</c:f>
              <c:numCache>
                <c:formatCode>m/d/yyyy</c:formatCode>
                <c:ptCount val="43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</c:numCache>
            </c:numRef>
          </c:cat>
          <c:val>
            <c:numRef>
              <c:f>'Labor Force Chg'!$I$27:$I$69</c:f>
              <c:numCache>
                <c:formatCode>0.0%</c:formatCode>
                <c:ptCount val="43"/>
                <c:pt idx="0">
                  <c:v>2.2551716341987271E-2</c:v>
                </c:pt>
                <c:pt idx="1">
                  <c:v>2.3230088495575174E-2</c:v>
                </c:pt>
                <c:pt idx="2">
                  <c:v>2.4171275023846972E-2</c:v>
                </c:pt>
                <c:pt idx="3">
                  <c:v>1.9142157015569428E-2</c:v>
                </c:pt>
                <c:pt idx="4">
                  <c:v>2.2103644299438896E-2</c:v>
                </c:pt>
                <c:pt idx="5">
                  <c:v>1.7543643281308752E-2</c:v>
                </c:pt>
                <c:pt idx="6">
                  <c:v>1.537922944164305E-2</c:v>
                </c:pt>
                <c:pt idx="7">
                  <c:v>1.9673894231957867E-2</c:v>
                </c:pt>
                <c:pt idx="8">
                  <c:v>1.9028204619807587E-2</c:v>
                </c:pt>
                <c:pt idx="9">
                  <c:v>1.7854605437932047E-2</c:v>
                </c:pt>
                <c:pt idx="10">
                  <c:v>1.3405388065318213E-2</c:v>
                </c:pt>
                <c:pt idx="11">
                  <c:v>1.5634276667326308E-2</c:v>
                </c:pt>
                <c:pt idx="12">
                  <c:v>1.3787808997389739E-2</c:v>
                </c:pt>
                <c:pt idx="13">
                  <c:v>1.4982440067185854E-2</c:v>
                </c:pt>
                <c:pt idx="14">
                  <c:v>1.5273262963098277E-2</c:v>
                </c:pt>
                <c:pt idx="15">
                  <c:v>1.6959418534221671E-2</c:v>
                </c:pt>
                <c:pt idx="16">
                  <c:v>1.5503450964625243E-2</c:v>
                </c:pt>
                <c:pt idx="17">
                  <c:v>1.7562359101156222E-2</c:v>
                </c:pt>
                <c:pt idx="18">
                  <c:v>1.8346126626381354E-2</c:v>
                </c:pt>
                <c:pt idx="19">
                  <c:v>1.8657824708585125E-2</c:v>
                </c:pt>
                <c:pt idx="20">
                  <c:v>1.9791685667901016E-2</c:v>
                </c:pt>
                <c:pt idx="21">
                  <c:v>1.833654015404873E-2</c:v>
                </c:pt>
                <c:pt idx="22">
                  <c:v>2.2554056686471258E-2</c:v>
                </c:pt>
                <c:pt idx="23">
                  <c:v>1.4839487529228368E-2</c:v>
                </c:pt>
                <c:pt idx="24">
                  <c:v>8.2268128672684515E-3</c:v>
                </c:pt>
                <c:pt idx="25">
                  <c:v>6.6615316106826139E-3</c:v>
                </c:pt>
                <c:pt idx="26">
                  <c:v>7.0570741622346667E-3</c:v>
                </c:pt>
                <c:pt idx="27">
                  <c:v>7.5983179020702174E-3</c:v>
                </c:pt>
                <c:pt idx="28">
                  <c:v>5.242888507636323E-3</c:v>
                </c:pt>
                <c:pt idx="29">
                  <c:v>6.533261866476181E-3</c:v>
                </c:pt>
                <c:pt idx="30">
                  <c:v>8.1316749230786467E-3</c:v>
                </c:pt>
                <c:pt idx="31">
                  <c:v>4.2487607781063197E-3</c:v>
                </c:pt>
                <c:pt idx="32">
                  <c:v>5.0739932505754481E-3</c:v>
                </c:pt>
                <c:pt idx="33">
                  <c:v>4.7385172911178497E-3</c:v>
                </c:pt>
                <c:pt idx="34">
                  <c:v>1.1132476469992714E-3</c:v>
                </c:pt>
                <c:pt idx="35">
                  <c:v>6.5102213475258797E-3</c:v>
                </c:pt>
                <c:pt idx="36">
                  <c:v>2.0345134232220508E-2</c:v>
                </c:pt>
                <c:pt idx="37">
                  <c:v>1.6923214872821779E-2</c:v>
                </c:pt>
                <c:pt idx="38">
                  <c:v>1.6033579423672339E-2</c:v>
                </c:pt>
                <c:pt idx="39">
                  <c:v>1.8903298225502185E-2</c:v>
                </c:pt>
                <c:pt idx="40">
                  <c:v>1.5754045925430837E-2</c:v>
                </c:pt>
                <c:pt idx="41">
                  <c:v>1.3821912701840855E-2</c:v>
                </c:pt>
                <c:pt idx="42">
                  <c:v>1.1330226309928637E-2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EDD-40BB-92E4-84A9DC280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3948720"/>
        <c:axId val="163159856"/>
      </c:lineChart>
      <c:dateAx>
        <c:axId val="1263948720"/>
        <c:scaling>
          <c:orientation val="minMax"/>
        </c:scaling>
        <c:delete val="0"/>
        <c:axPos val="b"/>
        <c:numFmt formatCode="mmm\ 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63159856"/>
        <c:crosses val="autoZero"/>
        <c:auto val="1"/>
        <c:lblOffset val="100"/>
        <c:baseTimeUnit val="months"/>
      </c:dateAx>
      <c:valAx>
        <c:axId val="163159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400" b="1" i="0" u="none" strike="noStrike" kern="1200" baseline="0" dirty="0">
                    <a:solidFill>
                      <a:schemeClr val="tx2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1" i="0" u="none" strike="noStrike" kern="1200" baseline="0" dirty="0">
                    <a:solidFill>
                      <a:schemeClr val="tx2"/>
                    </a:solidFill>
                    <a:latin typeface="Franklin Gothic Book" panose="020B0503020102020204" pitchFamily="34" charset="0"/>
                    <a:ea typeface="+mn-ea"/>
                    <a:cs typeface="+mn-cs"/>
                  </a:rPr>
                  <a:t>% Change from Previous Year</a:t>
                </a:r>
              </a:p>
            </c:rich>
          </c:tx>
          <c:layout>
            <c:manualLayout>
              <c:xMode val="edge"/>
              <c:yMode val="edge"/>
              <c:x val="1.0048717067131106E-3"/>
              <c:y val="0.21799083868515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400" b="1" i="0" u="none" strike="noStrike" kern="1200" baseline="0" dirty="0">
                  <a:solidFill>
                    <a:schemeClr val="tx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63948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50137462633765E-2"/>
          <c:y val="2.0693567859532129E-2"/>
          <c:w val="0.89898183046905844"/>
          <c:h val="0.81769074042902978"/>
        </c:manualLayout>
      </c:layout>
      <c:lineChart>
        <c:grouping val="standard"/>
        <c:varyColors val="0"/>
        <c:ser>
          <c:idx val="0"/>
          <c:order val="0"/>
          <c:tx>
            <c:strRef>
              <c:f>UR!$B$1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ln w="2222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E05-452F-A333-FA57AA806697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E05-452F-A333-FA57AA806697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FE05-452F-A333-FA57AA806697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FE05-452F-A333-FA57AA806697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FE05-452F-A333-FA57AA806697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FE05-452F-A333-FA57AA806697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FE05-452F-A333-FA57AA806697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FE05-452F-A333-FA57AA806697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FE05-452F-A333-FA57AA806697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FE05-452F-A333-FA57AA806697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FE05-452F-A333-FA57AA806697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FE05-452F-A333-FA57AA806697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FE05-452F-A333-FA57AA806697}"/>
              </c:ext>
            </c:extLst>
          </c:dPt>
          <c:dPt>
            <c:idx val="54"/>
            <c:marker>
              <c:symbol val="circle"/>
              <c:size val="5"/>
              <c:spPr>
                <a:solidFill>
                  <a:srgbClr val="C99700"/>
                </a:solidFill>
                <a:ln w="9525">
                  <a:solidFill>
                    <a:srgbClr val="C997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FE05-452F-A333-FA57AA806697}"/>
              </c:ext>
            </c:extLst>
          </c:dPt>
          <c:dPt>
            <c:idx val="5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0-FE05-452F-A333-FA57AA806697}"/>
              </c:ext>
            </c:extLst>
          </c:dPt>
          <c:dPt>
            <c:idx val="60"/>
            <c:marker>
              <c:symbol val="circle"/>
              <c:size val="5"/>
              <c:spPr>
                <a:solidFill>
                  <a:srgbClr val="C99700"/>
                </a:solidFill>
                <a:ln w="9525">
                  <a:solidFill>
                    <a:srgbClr val="C997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FE05-452F-A333-FA57AA806697}"/>
              </c:ext>
            </c:extLst>
          </c:dPt>
          <c:dLbls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FE05-452F-A333-FA57AA80669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05-452F-A333-FA57AA80669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FE05-452F-A333-FA57AA80669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05-452F-A333-FA57AA80669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FE05-452F-A333-FA57AA80669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FE05-452F-A333-FA57AA80669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05-452F-A333-FA57AA80669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FE05-452F-A333-FA57AA806697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FE05-452F-A333-FA57AA80669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05-452F-A333-FA57AA806697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FE05-452F-A333-FA57AA80669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FE05-452F-A333-FA57AA806697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FE05-452F-A333-FA57AA806697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FE05-452F-A333-FA57AA806697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FE05-452F-A333-FA57AA806697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FE05-452F-A333-FA57AA806697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FE05-452F-A333-FA57AA806697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FE05-452F-A333-FA57AA806697}"/>
                </c:ext>
              </c:extLst>
            </c:dLbl>
            <c:dLbl>
              <c:idx val="54"/>
              <c:layout>
                <c:manualLayout>
                  <c:x val="-2.7532465326286632E-2"/>
                  <c:y val="4.8536621601545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FE05-452F-A333-FA57AA806697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FE05-452F-A333-FA57AA806697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FE05-452F-A333-FA57AA806697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FE05-452F-A333-FA57AA806697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FE05-452F-A333-FA57AA806697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FE05-452F-A333-FA57AA806697}"/>
                </c:ext>
              </c:extLst>
            </c:dLbl>
            <c:dLbl>
              <c:idx val="60"/>
              <c:layout>
                <c:manualLayout>
                  <c:x val="-5.0146600015730557E-3"/>
                  <c:y val="4.0575313265787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FE05-452F-A333-FA57AA806697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FE05-452F-A333-FA57AA806697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E05-452F-A333-FA57AA806697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FE05-452F-A333-FA57AA806697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E05-452F-A333-FA57AA806697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E05-452F-A333-FA57AA806697}"/>
                </c:ext>
              </c:extLst>
            </c:dLbl>
            <c:dLbl>
              <c:idx val="66"/>
              <c:layout>
                <c:manualLayout>
                  <c:x val="-1.3550083230360794E-2"/>
                  <c:y val="3.6441798185966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FE05-452F-A333-FA57AA806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accent6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UR!$A$2:$A$68</c:f>
              <c:numCache>
                <c:formatCode>m/d/yyyy</c:formatCode>
                <c:ptCount val="6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</c:numCache>
            </c:numRef>
          </c:cat>
          <c:val>
            <c:numRef>
              <c:f>UR!$B$2:$B$68</c:f>
              <c:numCache>
                <c:formatCode>0.0%</c:formatCode>
                <c:ptCount val="67"/>
                <c:pt idx="0">
                  <c:v>2.0511865172636579E-2</c:v>
                </c:pt>
                <c:pt idx="1">
                  <c:v>1.8545437308916821E-2</c:v>
                </c:pt>
                <c:pt idx="2">
                  <c:v>2.237506529688316E-2</c:v>
                </c:pt>
                <c:pt idx="3">
                  <c:v>8.4236766378906508E-2</c:v>
                </c:pt>
                <c:pt idx="4">
                  <c:v>7.7739956295175661E-2</c:v>
                </c:pt>
                <c:pt idx="5">
                  <c:v>8.417189630546755E-2</c:v>
                </c:pt>
                <c:pt idx="6">
                  <c:v>7.6678077214965043E-2</c:v>
                </c:pt>
                <c:pt idx="7">
                  <c:v>6.4844241534515304E-2</c:v>
                </c:pt>
                <c:pt idx="8">
                  <c:v>5.4600738730281817E-2</c:v>
                </c:pt>
                <c:pt idx="9">
                  <c:v>5.0429284823267931E-2</c:v>
                </c:pt>
                <c:pt idx="10">
                  <c:v>4.8406897849946402E-2</c:v>
                </c:pt>
                <c:pt idx="11">
                  <c:v>4.1068228181600441E-2</c:v>
                </c:pt>
                <c:pt idx="12">
                  <c:v>4.2288840281026488E-2</c:v>
                </c:pt>
                <c:pt idx="13">
                  <c:v>4.0602713551836547E-2</c:v>
                </c:pt>
                <c:pt idx="14">
                  <c:v>3.9142122341464233E-2</c:v>
                </c:pt>
                <c:pt idx="15">
                  <c:v>3.6499738873092318E-2</c:v>
                </c:pt>
                <c:pt idx="16">
                  <c:v>3.670171500255847E-2</c:v>
                </c:pt>
                <c:pt idx="17">
                  <c:v>4.1474541552071677E-2</c:v>
                </c:pt>
                <c:pt idx="18">
                  <c:v>4.0308157930939607E-2</c:v>
                </c:pt>
                <c:pt idx="19">
                  <c:v>3.6800926077961323E-2</c:v>
                </c:pt>
                <c:pt idx="20">
                  <c:v>2.619000116381532E-2</c:v>
                </c:pt>
                <c:pt idx="21">
                  <c:v>2.1864741187783931E-2</c:v>
                </c:pt>
                <c:pt idx="22">
                  <c:v>1.693253979790596E-2</c:v>
                </c:pt>
                <c:pt idx="23">
                  <c:v>1.9902570215855231E-2</c:v>
                </c:pt>
                <c:pt idx="24">
                  <c:v>2.212601220005448E-2</c:v>
                </c:pt>
                <c:pt idx="25">
                  <c:v>2.0348528317925829E-2</c:v>
                </c:pt>
                <c:pt idx="26">
                  <c:v>1.9970129801796261E-2</c:v>
                </c:pt>
                <c:pt idx="27">
                  <c:v>1.8585236368057381E-2</c:v>
                </c:pt>
                <c:pt idx="28">
                  <c:v>2.0998050525554191E-2</c:v>
                </c:pt>
                <c:pt idx="29">
                  <c:v>2.221385391336397E-2</c:v>
                </c:pt>
                <c:pt idx="30">
                  <c:v>2.19075607801229E-2</c:v>
                </c:pt>
                <c:pt idx="31">
                  <c:v>2.3982389433660201E-2</c:v>
                </c:pt>
                <c:pt idx="32">
                  <c:v>2.0992719520534171E-2</c:v>
                </c:pt>
                <c:pt idx="33">
                  <c:v>2.0759333490843711E-2</c:v>
                </c:pt>
                <c:pt idx="34">
                  <c:v>2.091447687734907E-2</c:v>
                </c:pt>
                <c:pt idx="35">
                  <c:v>1.808536678343706E-2</c:v>
                </c:pt>
                <c:pt idx="36">
                  <c:v>2.2784153278115959E-2</c:v>
                </c:pt>
                <c:pt idx="37">
                  <c:v>2.1916928856166931E-2</c:v>
                </c:pt>
                <c:pt idx="38">
                  <c:v>2.0877498782996499E-2</c:v>
                </c:pt>
                <c:pt idx="39">
                  <c:v>1.8858053222665851E-2</c:v>
                </c:pt>
                <c:pt idx="40">
                  <c:v>2.088964867053425E-2</c:v>
                </c:pt>
                <c:pt idx="41">
                  <c:v>2.1641486320947329E-2</c:v>
                </c:pt>
                <c:pt idx="42">
                  <c:v>2.1161941965154189E-2</c:v>
                </c:pt>
                <c:pt idx="43">
                  <c:v>2.2726116444440961E-2</c:v>
                </c:pt>
                <c:pt idx="44">
                  <c:v>2.2254619961385402E-2</c:v>
                </c:pt>
                <c:pt idx="45">
                  <c:v>2.1986374197613519E-2</c:v>
                </c:pt>
                <c:pt idx="46">
                  <c:v>2.079960291667159E-2</c:v>
                </c:pt>
                <c:pt idx="47">
                  <c:v>1.8688510276894749E-2</c:v>
                </c:pt>
                <c:pt idx="48">
                  <c:v>2.285797739858771E-2</c:v>
                </c:pt>
                <c:pt idx="49">
                  <c:v>2.357505104911338E-2</c:v>
                </c:pt>
                <c:pt idx="50">
                  <c:v>2.128773815339521E-2</c:v>
                </c:pt>
                <c:pt idx="51">
                  <c:v>2.0181022400739119E-2</c:v>
                </c:pt>
                <c:pt idx="52">
                  <c:v>2.262480467303923E-2</c:v>
                </c:pt>
                <c:pt idx="53">
                  <c:v>2.3668090562889609E-2</c:v>
                </c:pt>
                <c:pt idx="54">
                  <c:v>2.551383361212051E-2</c:v>
                </c:pt>
                <c:pt idx="55">
                  <c:v>2.618907901026345E-2</c:v>
                </c:pt>
                <c:pt idx="56">
                  <c:v>2.4271769083464369E-2</c:v>
                </c:pt>
                <c:pt idx="57">
                  <c:v>2.345203011489165E-2</c:v>
                </c:pt>
                <c:pt idx="58">
                  <c:v>2.3831741036743199E-2</c:v>
                </c:pt>
                <c:pt idx="59">
                  <c:v>2.0590658643351668E-2</c:v>
                </c:pt>
                <c:pt idx="60">
                  <c:v>2.5629278072772269E-2</c:v>
                </c:pt>
                <c:pt idx="61">
                  <c:v>2.8055986583282389E-2</c:v>
                </c:pt>
                <c:pt idx="62">
                  <c:v>3.275484769405404E-2</c:v>
                </c:pt>
                <c:pt idx="63">
                  <c:v>3.2060359928061201E-2</c:v>
                </c:pt>
                <c:pt idx="64">
                  <c:v>3.3547376664056383E-2</c:v>
                </c:pt>
                <c:pt idx="65">
                  <c:v>3.5025243946724141E-2</c:v>
                </c:pt>
                <c:pt idx="66">
                  <c:v>3.5683091292347473E-2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E05-452F-A333-FA57AA806697}"/>
            </c:ext>
          </c:extLst>
        </c:ser>
        <c:ser>
          <c:idx val="1"/>
          <c:order val="1"/>
          <c:tx>
            <c:strRef>
              <c:f>UR!$D$1</c:f>
              <c:strCache>
                <c:ptCount val="1"/>
                <c:pt idx="0">
                  <c:v>NOVA Region</c:v>
                </c:pt>
              </c:strCache>
            </c:strRef>
          </c:tx>
          <c:spPr>
            <a:ln w="2222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FE05-452F-A333-FA57AA806697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FE05-452F-A333-FA57AA806697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FE05-452F-A333-FA57AA806697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FE05-452F-A333-FA57AA806697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FE05-452F-A333-FA57AA806697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FE05-452F-A333-FA57AA806697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FE05-452F-A333-FA57AA806697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FE05-452F-A333-FA57AA806697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FE05-452F-A333-FA57AA806697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FE05-452F-A333-FA57AA806697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FE05-452F-A333-FA57AA806697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FE05-452F-A333-FA57AA806697}"/>
              </c:ext>
            </c:extLst>
          </c:dPt>
          <c:dPt>
            <c:idx val="54"/>
            <c:marker>
              <c:symbol val="circle"/>
              <c:size val="5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FE05-452F-A333-FA57AA806697}"/>
              </c:ext>
            </c:extLst>
          </c:dPt>
          <c:dPt>
            <c:idx val="5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4-FE05-452F-A333-FA57AA806697}"/>
              </c:ext>
            </c:extLst>
          </c:dPt>
          <c:dPt>
            <c:idx val="6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C271-4494-A921-58F92776AFCB}"/>
              </c:ext>
            </c:extLst>
          </c:dPt>
          <c:dPt>
            <c:idx val="66"/>
            <c:marker>
              <c:symbol val="circle"/>
              <c:size val="5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FE05-452F-A333-FA57AA806697}"/>
              </c:ext>
            </c:extLst>
          </c:dPt>
          <c:dLbls>
            <c:dLbl>
              <c:idx val="1"/>
              <c:layout>
                <c:manualLayout>
                  <c:x val="-2.6699381212694676E-2"/>
                  <c:y val="-2.95094061232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E05-452F-A333-FA57AA80669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E05-452F-A333-FA57AA806697}"/>
                </c:ext>
              </c:extLst>
            </c:dLbl>
            <c:dLbl>
              <c:idx val="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FE05-452F-A333-FA57AA806697}"/>
                </c:ext>
              </c:extLst>
            </c:dLbl>
            <c:dLbl>
              <c:idx val="60"/>
              <c:layout>
                <c:manualLayout>
                  <c:x val="-1.3107519786996829E-2"/>
                  <c:y val="-4.3084892279818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271-4494-A921-58F92776AFCB}"/>
                </c:ext>
              </c:extLst>
            </c:dLbl>
            <c:dLbl>
              <c:idx val="6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E05-452F-A333-FA57AA806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0" i="0" u="none" strike="noStrike" kern="1200" baseline="0">
                    <a:solidFill>
                      <a:srgbClr val="046A38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UR!$A$2:$A$68</c:f>
              <c:numCache>
                <c:formatCode>m/d/yyyy</c:formatCode>
                <c:ptCount val="6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</c:numCache>
            </c:numRef>
          </c:cat>
          <c:val>
            <c:numRef>
              <c:f>UR!$D$2:$D$68</c:f>
              <c:numCache>
                <c:formatCode>0.0%</c:formatCode>
                <c:ptCount val="67"/>
                <c:pt idx="0">
                  <c:v>2.269055508084155E-2</c:v>
                </c:pt>
                <c:pt idx="1">
                  <c:v>2.048000911550428E-2</c:v>
                </c:pt>
                <c:pt idx="2">
                  <c:v>2.5017749502317881E-2</c:v>
                </c:pt>
                <c:pt idx="3">
                  <c:v>9.9658469549284173E-2</c:v>
                </c:pt>
                <c:pt idx="4">
                  <c:v>9.0987967478726353E-2</c:v>
                </c:pt>
                <c:pt idx="5">
                  <c:v>9.5308973556728932E-2</c:v>
                </c:pt>
                <c:pt idx="6">
                  <c:v>8.5234990539538535E-2</c:v>
                </c:pt>
                <c:pt idx="7">
                  <c:v>7.0606718174173633E-2</c:v>
                </c:pt>
                <c:pt idx="8">
                  <c:v>5.8532660753292512E-2</c:v>
                </c:pt>
                <c:pt idx="9">
                  <c:v>5.1662538960732723E-2</c:v>
                </c:pt>
                <c:pt idx="10">
                  <c:v>4.8303885016480252E-2</c:v>
                </c:pt>
                <c:pt idx="11">
                  <c:v>4.1769955739481952E-2</c:v>
                </c:pt>
                <c:pt idx="12">
                  <c:v>4.3169555754983997E-2</c:v>
                </c:pt>
                <c:pt idx="13">
                  <c:v>4.1291217524492087E-2</c:v>
                </c:pt>
                <c:pt idx="14">
                  <c:v>3.9722611823542017E-2</c:v>
                </c:pt>
                <c:pt idx="15">
                  <c:v>3.6341674819353617E-2</c:v>
                </c:pt>
                <c:pt idx="16">
                  <c:v>3.7338508179882782E-2</c:v>
                </c:pt>
                <c:pt idx="17">
                  <c:v>4.1395829815971633E-2</c:v>
                </c:pt>
                <c:pt idx="18">
                  <c:v>3.8300509321236083E-2</c:v>
                </c:pt>
                <c:pt idx="19">
                  <c:v>3.5851923455799697E-2</c:v>
                </c:pt>
                <c:pt idx="20">
                  <c:v>2.849038146159388E-2</c:v>
                </c:pt>
                <c:pt idx="21">
                  <c:v>2.464129667776218E-2</c:v>
                </c:pt>
                <c:pt idx="22">
                  <c:v>1.76073216695261E-2</c:v>
                </c:pt>
                <c:pt idx="23">
                  <c:v>2.1948963460040879E-2</c:v>
                </c:pt>
                <c:pt idx="24">
                  <c:v>2.3086765231389819E-2</c:v>
                </c:pt>
                <c:pt idx="25">
                  <c:v>2.1643328030217211E-2</c:v>
                </c:pt>
                <c:pt idx="26">
                  <c:v>2.1318275457587309E-2</c:v>
                </c:pt>
                <c:pt idx="27">
                  <c:v>1.956379496841204E-2</c:v>
                </c:pt>
                <c:pt idx="28">
                  <c:v>2.3149659675723539E-2</c:v>
                </c:pt>
                <c:pt idx="29">
                  <c:v>2.459052556113164E-2</c:v>
                </c:pt>
                <c:pt idx="30">
                  <c:v>2.425973177035411E-2</c:v>
                </c:pt>
                <c:pt idx="31">
                  <c:v>2.6721121150898419E-2</c:v>
                </c:pt>
                <c:pt idx="32">
                  <c:v>2.347748567723756E-2</c:v>
                </c:pt>
                <c:pt idx="33">
                  <c:v>2.315629066714615E-2</c:v>
                </c:pt>
                <c:pt idx="34">
                  <c:v>2.304233976442786E-2</c:v>
                </c:pt>
                <c:pt idx="35">
                  <c:v>1.9761734134325339E-2</c:v>
                </c:pt>
                <c:pt idx="36">
                  <c:v>2.4098988644976321E-2</c:v>
                </c:pt>
                <c:pt idx="37">
                  <c:v>2.335697444594759E-2</c:v>
                </c:pt>
                <c:pt idx="38">
                  <c:v>2.2721754449387462E-2</c:v>
                </c:pt>
                <c:pt idx="39">
                  <c:v>1.9651576712790272E-2</c:v>
                </c:pt>
                <c:pt idx="40">
                  <c:v>2.3151411941098949E-2</c:v>
                </c:pt>
                <c:pt idx="41">
                  <c:v>2.4062303881641319E-2</c:v>
                </c:pt>
                <c:pt idx="42">
                  <c:v>2.3273237147355959E-2</c:v>
                </c:pt>
                <c:pt idx="43">
                  <c:v>2.5788339139035821E-2</c:v>
                </c:pt>
                <c:pt idx="44">
                  <c:v>2.455382555283887E-2</c:v>
                </c:pt>
                <c:pt idx="45">
                  <c:v>2.4088438497618249E-2</c:v>
                </c:pt>
                <c:pt idx="46">
                  <c:v>2.27621230469967E-2</c:v>
                </c:pt>
                <c:pt idx="47">
                  <c:v>2.0520385899855002E-2</c:v>
                </c:pt>
                <c:pt idx="48">
                  <c:v>2.380129768489702E-2</c:v>
                </c:pt>
                <c:pt idx="49">
                  <c:v>2.4938915308966161E-2</c:v>
                </c:pt>
                <c:pt idx="50">
                  <c:v>2.3324427004561419E-2</c:v>
                </c:pt>
                <c:pt idx="51">
                  <c:v>2.137431085612311E-2</c:v>
                </c:pt>
                <c:pt idx="52">
                  <c:v>2.447238692762873E-2</c:v>
                </c:pt>
                <c:pt idx="53">
                  <c:v>2.6670828495538621E-2</c:v>
                </c:pt>
                <c:pt idx="54">
                  <c:v>2.7798855527708711E-2</c:v>
                </c:pt>
                <c:pt idx="55">
                  <c:v>2.8597054008946219E-2</c:v>
                </c:pt>
                <c:pt idx="56">
                  <c:v>2.5649440896441091E-2</c:v>
                </c:pt>
                <c:pt idx="57">
                  <c:v>2.5084717220566821E-2</c:v>
                </c:pt>
                <c:pt idx="58">
                  <c:v>2.546445663279023E-2</c:v>
                </c:pt>
                <c:pt idx="59">
                  <c:v>2.20081661632009E-2</c:v>
                </c:pt>
                <c:pt idx="60">
                  <c:v>2.724301545773709E-2</c:v>
                </c:pt>
                <c:pt idx="61">
                  <c:v>2.971061292675593E-2</c:v>
                </c:pt>
                <c:pt idx="62">
                  <c:v>3.2434422655317242E-2</c:v>
                </c:pt>
                <c:pt idx="63">
                  <c:v>3.1334943871945381E-2</c:v>
                </c:pt>
                <c:pt idx="64">
                  <c:v>3.3442347590115377E-2</c:v>
                </c:pt>
                <c:pt idx="65">
                  <c:v>3.6110997336327139E-2</c:v>
                </c:pt>
                <c:pt idx="66">
                  <c:v>3.5946875616335777E-2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E05-452F-A333-FA57AA806697}"/>
            </c:ext>
          </c:extLst>
        </c:ser>
        <c:ser>
          <c:idx val="2"/>
          <c:order val="2"/>
          <c:tx>
            <c:strRef>
              <c:f>UR!$C$1</c:f>
              <c:strCache>
                <c:ptCount val="1"/>
                <c:pt idx="0">
                  <c:v>D.C. MSA</c:v>
                </c:pt>
              </c:strCache>
            </c:strRef>
          </c:tx>
          <c:spPr>
            <a:ln w="22225" cap="rnd">
              <a:solidFill>
                <a:srgbClr val="65665C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FE05-452F-A333-FA57AA806697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FE05-452F-A333-FA57AA806697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FE05-452F-A333-FA57AA806697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E-FE05-452F-A333-FA57AA806697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F-FE05-452F-A333-FA57AA806697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0-FE05-452F-A333-FA57AA806697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FE05-452F-A333-FA57AA806697}"/>
              </c:ext>
            </c:extLst>
          </c:dPt>
          <c:dPt>
            <c:idx val="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2-FE05-452F-A333-FA57AA806697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3-FE05-452F-A333-FA57AA806697}"/>
              </c:ext>
            </c:extLst>
          </c:dPt>
          <c:dPt>
            <c:idx val="4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4-FE05-452F-A333-FA57AA806697}"/>
              </c:ext>
            </c:extLst>
          </c:dPt>
          <c:dPt>
            <c:idx val="54"/>
            <c:marker>
              <c:symbol val="circle"/>
              <c:size val="5"/>
              <c:spPr>
                <a:solidFill>
                  <a:srgbClr val="65665C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7-FE05-452F-A333-FA57AA806697}"/>
              </c:ext>
            </c:extLst>
          </c:dPt>
          <c:dPt>
            <c:idx val="5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5-FE05-452F-A333-FA57AA806697}"/>
              </c:ext>
            </c:extLst>
          </c:dPt>
          <c:dPt>
            <c:idx val="60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C271-4494-A921-58F92776AFCB}"/>
              </c:ext>
            </c:extLst>
          </c:dPt>
          <c:dPt>
            <c:idx val="66"/>
            <c:marker>
              <c:symbol val="circle"/>
              <c:size val="5"/>
              <c:spPr>
                <a:solidFill>
                  <a:srgbClr val="65665C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FE05-452F-A333-FA57AA806697}"/>
              </c:ext>
            </c:extLst>
          </c:dPt>
          <c:dLbls>
            <c:dLbl>
              <c:idx val="1"/>
              <c:layout>
                <c:manualLayout>
                  <c:x val="-2.6699381212694676E-2"/>
                  <c:y val="-4.918234353866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E05-452F-A333-FA57AA806697}"/>
                </c:ext>
              </c:extLst>
            </c:dLbl>
            <c:dLbl>
              <c:idx val="3"/>
              <c:layout>
                <c:manualLayout>
                  <c:x val="-6.0680411847033378E-2"/>
                  <c:y val="-4.918234353866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E05-452F-A333-FA57AA806697}"/>
                </c:ext>
              </c:extLst>
            </c:dLbl>
            <c:dLbl>
              <c:idx val="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FE05-452F-A333-FA57AA806697}"/>
                </c:ext>
              </c:extLst>
            </c:dLbl>
            <c:dLbl>
              <c:idx val="60"/>
              <c:layout>
                <c:manualLayout>
                  <c:x val="-3.9813957078894638E-2"/>
                  <c:y val="-5.1739396301778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271-4494-A921-58F92776AFCB}"/>
                </c:ext>
              </c:extLst>
            </c:dLbl>
            <c:dLbl>
              <c:idx val="6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E05-452F-A333-FA57AA806697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en-US" sz="1400" b="0" i="0" u="none" strike="noStrike" kern="1200" baseline="0">
                    <a:solidFill>
                      <a:srgbClr val="65665C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UR!$A$2:$A$68</c:f>
              <c:numCache>
                <c:formatCode>m/d/yyyy</c:formatCode>
                <c:ptCount val="6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  <c:pt idx="60">
                  <c:v>45658</c:v>
                </c:pt>
                <c:pt idx="61">
                  <c:v>45689</c:v>
                </c:pt>
                <c:pt idx="62">
                  <c:v>45717</c:v>
                </c:pt>
                <c:pt idx="63">
                  <c:v>45748</c:v>
                </c:pt>
                <c:pt idx="64">
                  <c:v>45778</c:v>
                </c:pt>
                <c:pt idx="65">
                  <c:v>45809</c:v>
                </c:pt>
                <c:pt idx="66">
                  <c:v>45839</c:v>
                </c:pt>
              </c:numCache>
            </c:numRef>
          </c:cat>
          <c:val>
            <c:numRef>
              <c:f>UR!$C$2:$C$68</c:f>
              <c:numCache>
                <c:formatCode>0.0%</c:formatCode>
                <c:ptCount val="67"/>
                <c:pt idx="0">
                  <c:v>2.9925177125448631E-2</c:v>
                </c:pt>
                <c:pt idx="1">
                  <c:v>2.868670213742118E-2</c:v>
                </c:pt>
                <c:pt idx="2">
                  <c:v>3.4766774915074482E-2</c:v>
                </c:pt>
                <c:pt idx="3">
                  <c:v>9.1869290594403713E-2</c:v>
                </c:pt>
                <c:pt idx="4">
                  <c:v>8.9706929569006333E-2</c:v>
                </c:pt>
                <c:pt idx="5">
                  <c:v>8.9942851992278819E-2</c:v>
                </c:pt>
                <c:pt idx="6">
                  <c:v>8.4665519797479688E-2</c:v>
                </c:pt>
                <c:pt idx="7">
                  <c:v>7.303631437201151E-2</c:v>
                </c:pt>
                <c:pt idx="8">
                  <c:v>6.7881438461883922E-2</c:v>
                </c:pt>
                <c:pt idx="9">
                  <c:v>6.2283442913927151E-2</c:v>
                </c:pt>
                <c:pt idx="10">
                  <c:v>5.9837240853993133E-2</c:v>
                </c:pt>
                <c:pt idx="11">
                  <c:v>5.4965726833784187E-2</c:v>
                </c:pt>
                <c:pt idx="12">
                  <c:v>5.5113570367586878E-2</c:v>
                </c:pt>
                <c:pt idx="13">
                  <c:v>5.4055256643838423E-2</c:v>
                </c:pt>
                <c:pt idx="14">
                  <c:v>5.2371552058763829E-2</c:v>
                </c:pt>
                <c:pt idx="15">
                  <c:v>4.8820516900071873E-2</c:v>
                </c:pt>
                <c:pt idx="16">
                  <c:v>4.8472480849568247E-2</c:v>
                </c:pt>
                <c:pt idx="17">
                  <c:v>5.3819731651042313E-2</c:v>
                </c:pt>
                <c:pt idx="18">
                  <c:v>5.0355519898977318E-2</c:v>
                </c:pt>
                <c:pt idx="19">
                  <c:v>4.8021994743963577E-2</c:v>
                </c:pt>
                <c:pt idx="20">
                  <c:v>3.9286124151625218E-2</c:v>
                </c:pt>
                <c:pt idx="21">
                  <c:v>3.5716562803295597E-2</c:v>
                </c:pt>
                <c:pt idx="22">
                  <c:v>3.0738803196376979E-2</c:v>
                </c:pt>
                <c:pt idx="23">
                  <c:v>2.8651676090970059E-2</c:v>
                </c:pt>
                <c:pt idx="24">
                  <c:v>3.2502003471305628E-2</c:v>
                </c:pt>
                <c:pt idx="25">
                  <c:v>3.045993241216394E-2</c:v>
                </c:pt>
                <c:pt idx="26">
                  <c:v>2.8815622500031241E-2</c:v>
                </c:pt>
                <c:pt idx="27">
                  <c:v>2.4795889629369131E-2</c:v>
                </c:pt>
                <c:pt idx="28">
                  <c:v>2.7206058708987658E-2</c:v>
                </c:pt>
                <c:pt idx="29">
                  <c:v>3.0721700117192611E-2</c:v>
                </c:pt>
                <c:pt idx="30">
                  <c:v>2.9518088149609139E-2</c:v>
                </c:pt>
                <c:pt idx="31">
                  <c:v>3.0590844463158379E-2</c:v>
                </c:pt>
                <c:pt idx="32">
                  <c:v>2.6542078420027749E-2</c:v>
                </c:pt>
                <c:pt idx="33">
                  <c:v>2.6970047690198281E-2</c:v>
                </c:pt>
                <c:pt idx="34">
                  <c:v>2.545140971936093E-2</c:v>
                </c:pt>
                <c:pt idx="35">
                  <c:v>2.2439999883903512E-2</c:v>
                </c:pt>
                <c:pt idx="36">
                  <c:v>2.6844063090551661E-2</c:v>
                </c:pt>
                <c:pt idx="37">
                  <c:v>2.6604492108040709E-2</c:v>
                </c:pt>
                <c:pt idx="38">
                  <c:v>2.4714893781615659E-2</c:v>
                </c:pt>
                <c:pt idx="39">
                  <c:v>2.018498717309963E-2</c:v>
                </c:pt>
                <c:pt idx="40">
                  <c:v>2.3388589080183351E-2</c:v>
                </c:pt>
                <c:pt idx="41">
                  <c:v>2.5640309392464731E-2</c:v>
                </c:pt>
                <c:pt idx="42">
                  <c:v>2.572363506984799E-2</c:v>
                </c:pt>
                <c:pt idx="43">
                  <c:v>2.7901182333168791E-2</c:v>
                </c:pt>
                <c:pt idx="44">
                  <c:v>2.6440095350060439E-2</c:v>
                </c:pt>
                <c:pt idx="45">
                  <c:v>2.7104279228207889E-2</c:v>
                </c:pt>
                <c:pt idx="46">
                  <c:v>2.5289401106310061E-2</c:v>
                </c:pt>
                <c:pt idx="47">
                  <c:v>2.459669303153262E-2</c:v>
                </c:pt>
                <c:pt idx="48">
                  <c:v>2.8664249335726779E-2</c:v>
                </c:pt>
                <c:pt idx="49">
                  <c:v>3.017585405056622E-2</c:v>
                </c:pt>
                <c:pt idx="50">
                  <c:v>2.8588591929873949E-2</c:v>
                </c:pt>
                <c:pt idx="51">
                  <c:v>2.519900449074125E-2</c:v>
                </c:pt>
                <c:pt idx="52">
                  <c:v>2.8039074163512059E-2</c:v>
                </c:pt>
                <c:pt idx="53">
                  <c:v>3.2643305003332283E-2</c:v>
                </c:pt>
                <c:pt idx="54">
                  <c:v>3.4009488360530082E-2</c:v>
                </c:pt>
                <c:pt idx="55">
                  <c:v>3.4263972892775607E-2</c:v>
                </c:pt>
                <c:pt idx="56">
                  <c:v>3.0084535616406009E-2</c:v>
                </c:pt>
                <c:pt idx="57">
                  <c:v>3.0395103545315109E-2</c:v>
                </c:pt>
                <c:pt idx="58">
                  <c:v>3.0265194885119001E-2</c:v>
                </c:pt>
                <c:pt idx="59">
                  <c:v>2.7085462737957439E-2</c:v>
                </c:pt>
                <c:pt idx="60">
                  <c:v>3.1414650432460063E-2</c:v>
                </c:pt>
                <c:pt idx="61">
                  <c:v>3.4286428819015169E-2</c:v>
                </c:pt>
                <c:pt idx="62">
                  <c:v>3.5682167782467411E-2</c:v>
                </c:pt>
                <c:pt idx="63">
                  <c:v>3.3975254398054933E-2</c:v>
                </c:pt>
                <c:pt idx="64">
                  <c:v>3.6200829763034632E-2</c:v>
                </c:pt>
                <c:pt idx="65">
                  <c:v>3.9787626417858921E-2</c:v>
                </c:pt>
                <c:pt idx="66">
                  <c:v>3.9943808925800392E-2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FE05-452F-A333-FA57AA806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274048"/>
        <c:axId val="429277792"/>
      </c:lineChart>
      <c:dateAx>
        <c:axId val="429274048"/>
        <c:scaling>
          <c:orientation val="minMax"/>
          <c:max val="45839"/>
          <c:min val="44927"/>
        </c:scaling>
        <c:delete val="0"/>
        <c:axPos val="b"/>
        <c:numFmt formatCode="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7792"/>
        <c:crosses val="autoZero"/>
        <c:auto val="0"/>
        <c:lblOffset val="100"/>
        <c:baseTimeUnit val="months"/>
      </c:dateAx>
      <c:valAx>
        <c:axId val="429277792"/>
        <c:scaling>
          <c:orientation val="minMax"/>
          <c:max val="5.000000000000001E-2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4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>
        <a:defRPr lang="en-US" sz="1400" b="0" i="0" u="none" strike="noStrike" kern="1200" baseline="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ranklin Gothic Book" panose="020B0503020102020204" pitchFamily="34" charset="0"/>
                <a:ea typeface="+mn-ea"/>
                <a:cs typeface="+mn-cs"/>
              </a:rPr>
              <a:t>Initial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'UI claims - pivot'!$O$4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circle"/>
              <c:size val="5"/>
              <c:spPr>
                <a:solidFill>
                  <a:srgbClr val="C99700"/>
                </a:solidFill>
                <a:ln w="9525">
                  <a:solidFill>
                    <a:srgbClr val="C997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A20-45D0-828E-E1F2EB24D89E}"/>
              </c:ext>
            </c:extLst>
          </c:dPt>
          <c:dLbls>
            <c:dLbl>
              <c:idx val="33"/>
              <c:layout>
                <c:manualLayout>
                  <c:x val="-4.0149497729499793E-2"/>
                  <c:y val="3.9526157531279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20-45D0-828E-E1F2EB24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997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'UI claims - pivot'!$J$5:$J$57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'UI claims - pivot'!$O$5:$O$57</c:f>
              <c:numCache>
                <c:formatCode>#,##0</c:formatCode>
                <c:ptCount val="53"/>
                <c:pt idx="0">
                  <c:v>2883</c:v>
                </c:pt>
                <c:pt idx="1">
                  <c:v>2576</c:v>
                </c:pt>
                <c:pt idx="2">
                  <c:v>2541</c:v>
                </c:pt>
                <c:pt idx="3">
                  <c:v>2536</c:v>
                </c:pt>
                <c:pt idx="4">
                  <c:v>2571</c:v>
                </c:pt>
                <c:pt idx="5">
                  <c:v>2272</c:v>
                </c:pt>
                <c:pt idx="6">
                  <c:v>1996</c:v>
                </c:pt>
                <c:pt idx="7">
                  <c:v>2174</c:v>
                </c:pt>
                <c:pt idx="8">
                  <c:v>2229</c:v>
                </c:pt>
                <c:pt idx="9">
                  <c:v>1904</c:v>
                </c:pt>
                <c:pt idx="10">
                  <c:v>2098</c:v>
                </c:pt>
                <c:pt idx="11">
                  <c:v>2081</c:v>
                </c:pt>
                <c:pt idx="12">
                  <c:v>2288</c:v>
                </c:pt>
                <c:pt idx="13">
                  <c:v>2238</c:v>
                </c:pt>
                <c:pt idx="14">
                  <c:v>2331</c:v>
                </c:pt>
                <c:pt idx="15">
                  <c:v>2266</c:v>
                </c:pt>
                <c:pt idx="16">
                  <c:v>2497</c:v>
                </c:pt>
                <c:pt idx="17">
                  <c:v>2386</c:v>
                </c:pt>
                <c:pt idx="18">
                  <c:v>2224</c:v>
                </c:pt>
                <c:pt idx="19">
                  <c:v>2066</c:v>
                </c:pt>
                <c:pt idx="20">
                  <c:v>1998</c:v>
                </c:pt>
                <c:pt idx="21">
                  <c:v>2531</c:v>
                </c:pt>
                <c:pt idx="22">
                  <c:v>2325</c:v>
                </c:pt>
                <c:pt idx="23">
                  <c:v>2205</c:v>
                </c:pt>
                <c:pt idx="24">
                  <c:v>2112</c:v>
                </c:pt>
                <c:pt idx="25">
                  <c:v>2136</c:v>
                </c:pt>
                <c:pt idx="26">
                  <c:v>2433</c:v>
                </c:pt>
                <c:pt idx="27">
                  <c:v>2045</c:v>
                </c:pt>
                <c:pt idx="28">
                  <c:v>2682</c:v>
                </c:pt>
                <c:pt idx="29">
                  <c:v>1937</c:v>
                </c:pt>
                <c:pt idx="30">
                  <c:v>2294</c:v>
                </c:pt>
                <c:pt idx="31">
                  <c:v>2702</c:v>
                </c:pt>
                <c:pt idx="32">
                  <c:v>2185</c:v>
                </c:pt>
                <c:pt idx="33">
                  <c:v>1826</c:v>
                </c:pt>
                <c:pt idx="34">
                  <c:v>2129</c:v>
                </c:pt>
                <c:pt idx="35">
                  <c:v>2164</c:v>
                </c:pt>
                <c:pt idx="36">
                  <c:v>2852</c:v>
                </c:pt>
                <c:pt idx="37">
                  <c:v>2371</c:v>
                </c:pt>
                <c:pt idx="38">
                  <c:v>3025</c:v>
                </c:pt>
                <c:pt idx="39">
                  <c:v>3202</c:v>
                </c:pt>
                <c:pt idx="40">
                  <c:v>3039</c:v>
                </c:pt>
                <c:pt idx="41">
                  <c:v>2215</c:v>
                </c:pt>
                <c:pt idx="42">
                  <c:v>2359</c:v>
                </c:pt>
                <c:pt idx="43">
                  <c:v>2408</c:v>
                </c:pt>
                <c:pt idx="44">
                  <c:v>2265</c:v>
                </c:pt>
                <c:pt idx="45">
                  <c:v>2244</c:v>
                </c:pt>
                <c:pt idx="46">
                  <c:v>1284</c:v>
                </c:pt>
                <c:pt idx="47">
                  <c:v>2764</c:v>
                </c:pt>
                <c:pt idx="48">
                  <c:v>2417</c:v>
                </c:pt>
                <c:pt idx="49">
                  <c:v>2230</c:v>
                </c:pt>
                <c:pt idx="50">
                  <c:v>1468</c:v>
                </c:pt>
                <c:pt idx="51">
                  <c:v>2782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20-4CBF-8D22-5DC7A732C9BE}"/>
            </c:ext>
          </c:extLst>
        </c:ser>
        <c:ser>
          <c:idx val="5"/>
          <c:order val="5"/>
          <c:tx>
            <c:strRef>
              <c:f>'UI claims - pivot'!$P$4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circle"/>
              <c:size val="5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A20-45D0-828E-E1F2EB24D89E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CA20-45D0-828E-E1F2EB24D89E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A20-45D0-828E-E1F2EB24D89E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A20-45D0-828E-E1F2EB24D89E}"/>
              </c:ext>
            </c:extLst>
          </c:dPt>
          <c:dLbls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20-45D0-828E-E1F2EB24D89E}"/>
                </c:ext>
              </c:extLst>
            </c:dLbl>
            <c:dLbl>
              <c:idx val="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20-45D0-828E-E1F2EB24D89E}"/>
                </c:ext>
              </c:extLst>
            </c:dLbl>
            <c:dLbl>
              <c:idx val="33"/>
              <c:layout>
                <c:manualLayout>
                  <c:x val="-3.3600721637310905E-2"/>
                  <c:y val="-5.4864349480586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20-45D0-828E-E1F2EB24D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46A38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'UI claims - pivot'!$J$5:$J$57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'UI claims - pivot'!$P$5:$P$57</c:f>
              <c:numCache>
                <c:formatCode>#,##0</c:formatCode>
                <c:ptCount val="53"/>
                <c:pt idx="0">
                  <c:v>3407</c:v>
                </c:pt>
                <c:pt idx="1">
                  <c:v>2858</c:v>
                </c:pt>
                <c:pt idx="2">
                  <c:v>2522</c:v>
                </c:pt>
                <c:pt idx="3">
                  <c:v>2606</c:v>
                </c:pt>
                <c:pt idx="4">
                  <c:v>3202</c:v>
                </c:pt>
                <c:pt idx="5">
                  <c:v>2899</c:v>
                </c:pt>
                <c:pt idx="6">
                  <c:v>2473</c:v>
                </c:pt>
                <c:pt idx="7">
                  <c:v>2881</c:v>
                </c:pt>
                <c:pt idx="8">
                  <c:v>4036</c:v>
                </c:pt>
                <c:pt idx="9">
                  <c:v>3141</c:v>
                </c:pt>
                <c:pt idx="10">
                  <c:v>2683</c:v>
                </c:pt>
                <c:pt idx="11">
                  <c:v>2575</c:v>
                </c:pt>
                <c:pt idx="12">
                  <c:v>3714</c:v>
                </c:pt>
                <c:pt idx="13">
                  <c:v>3270</c:v>
                </c:pt>
                <c:pt idx="14">
                  <c:v>2384</c:v>
                </c:pt>
                <c:pt idx="15">
                  <c:v>2516</c:v>
                </c:pt>
                <c:pt idx="16">
                  <c:v>2720</c:v>
                </c:pt>
                <c:pt idx="17">
                  <c:v>3992</c:v>
                </c:pt>
                <c:pt idx="18">
                  <c:v>2715</c:v>
                </c:pt>
                <c:pt idx="19">
                  <c:v>3662</c:v>
                </c:pt>
                <c:pt idx="20">
                  <c:v>2827</c:v>
                </c:pt>
                <c:pt idx="21">
                  <c:v>3335</c:v>
                </c:pt>
                <c:pt idx="22">
                  <c:v>3972</c:v>
                </c:pt>
                <c:pt idx="23">
                  <c:v>2766</c:v>
                </c:pt>
                <c:pt idx="24">
                  <c:v>2674</c:v>
                </c:pt>
                <c:pt idx="25">
                  <c:v>2837</c:v>
                </c:pt>
                <c:pt idx="26">
                  <c:v>3446</c:v>
                </c:pt>
                <c:pt idx="27">
                  <c:v>2600</c:v>
                </c:pt>
                <c:pt idx="28">
                  <c:v>2490</c:v>
                </c:pt>
                <c:pt idx="29">
                  <c:v>2615</c:v>
                </c:pt>
                <c:pt idx="30">
                  <c:v>2624</c:v>
                </c:pt>
                <c:pt idx="31">
                  <c:v>3146</c:v>
                </c:pt>
                <c:pt idx="32">
                  <c:v>2289</c:v>
                </c:pt>
                <c:pt idx="33">
                  <c:v>2372</c:v>
                </c:pt>
                <c:pt idx="51">
                  <c:v>2314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20-4CBF-8D22-5DC7A732C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5887791"/>
        <c:axId val="95588395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'UI claims - pivot'!$K$4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'UI claims - pivot'!$J$5:$J$57</c15:sqref>
                        </c15:formulaRef>
                      </c:ext>
                    </c:extLst>
                    <c:numCache>
                      <c:formatCode>General</c:formatCode>
                      <c:ptCount val="5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'UI claims - pivot'!$K$5:$K$57</c15:sqref>
                        </c15:formulaRef>
                      </c:ext>
                    </c:extLst>
                    <c:numCache>
                      <c:formatCode>#,##0</c:formatCode>
                      <c:ptCount val="53"/>
                      <c:pt idx="0">
                        <c:v>3643</c:v>
                      </c:pt>
                      <c:pt idx="1">
                        <c:v>2831</c:v>
                      </c:pt>
                      <c:pt idx="2">
                        <c:v>3059</c:v>
                      </c:pt>
                      <c:pt idx="3">
                        <c:v>2575</c:v>
                      </c:pt>
                      <c:pt idx="4">
                        <c:v>3097</c:v>
                      </c:pt>
                      <c:pt idx="5">
                        <c:v>2693</c:v>
                      </c:pt>
                      <c:pt idx="6">
                        <c:v>2079</c:v>
                      </c:pt>
                      <c:pt idx="7">
                        <c:v>3267</c:v>
                      </c:pt>
                      <c:pt idx="8">
                        <c:v>2527</c:v>
                      </c:pt>
                      <c:pt idx="9">
                        <c:v>2706</c:v>
                      </c:pt>
                      <c:pt idx="10">
                        <c:v>46277</c:v>
                      </c:pt>
                      <c:pt idx="11">
                        <c:v>112497</c:v>
                      </c:pt>
                      <c:pt idx="12">
                        <c:v>147369</c:v>
                      </c:pt>
                      <c:pt idx="13">
                        <c:v>104619</c:v>
                      </c:pt>
                      <c:pt idx="14">
                        <c:v>82729</c:v>
                      </c:pt>
                      <c:pt idx="15">
                        <c:v>72488</c:v>
                      </c:pt>
                      <c:pt idx="16">
                        <c:v>59631</c:v>
                      </c:pt>
                      <c:pt idx="17">
                        <c:v>52139</c:v>
                      </c:pt>
                      <c:pt idx="18">
                        <c:v>44699</c:v>
                      </c:pt>
                      <c:pt idx="19">
                        <c:v>39242</c:v>
                      </c:pt>
                      <c:pt idx="20">
                        <c:v>31379</c:v>
                      </c:pt>
                      <c:pt idx="21">
                        <c:v>29231</c:v>
                      </c:pt>
                      <c:pt idx="22">
                        <c:v>27186</c:v>
                      </c:pt>
                      <c:pt idx="23">
                        <c:v>25293</c:v>
                      </c:pt>
                      <c:pt idx="24">
                        <c:v>31955</c:v>
                      </c:pt>
                      <c:pt idx="25">
                        <c:v>31825</c:v>
                      </c:pt>
                      <c:pt idx="26">
                        <c:v>32292</c:v>
                      </c:pt>
                      <c:pt idx="27">
                        <c:v>37946</c:v>
                      </c:pt>
                      <c:pt idx="28">
                        <c:v>42966</c:v>
                      </c:pt>
                      <c:pt idx="29">
                        <c:v>23918</c:v>
                      </c:pt>
                      <c:pt idx="30">
                        <c:v>13265</c:v>
                      </c:pt>
                      <c:pt idx="31">
                        <c:v>15151</c:v>
                      </c:pt>
                      <c:pt idx="32">
                        <c:v>11436</c:v>
                      </c:pt>
                      <c:pt idx="33">
                        <c:v>10305</c:v>
                      </c:pt>
                      <c:pt idx="34">
                        <c:v>11135</c:v>
                      </c:pt>
                      <c:pt idx="35">
                        <c:v>10100</c:v>
                      </c:pt>
                      <c:pt idx="36">
                        <c:v>10582</c:v>
                      </c:pt>
                      <c:pt idx="37">
                        <c:v>9377</c:v>
                      </c:pt>
                      <c:pt idx="38">
                        <c:v>10843</c:v>
                      </c:pt>
                      <c:pt idx="39">
                        <c:v>9110</c:v>
                      </c:pt>
                      <c:pt idx="40">
                        <c:v>11365</c:v>
                      </c:pt>
                      <c:pt idx="41">
                        <c:v>12352</c:v>
                      </c:pt>
                      <c:pt idx="42">
                        <c:v>10350</c:v>
                      </c:pt>
                      <c:pt idx="43">
                        <c:v>9909</c:v>
                      </c:pt>
                      <c:pt idx="44">
                        <c:v>11088</c:v>
                      </c:pt>
                      <c:pt idx="45">
                        <c:v>12234</c:v>
                      </c:pt>
                      <c:pt idx="46">
                        <c:v>8606</c:v>
                      </c:pt>
                      <c:pt idx="47">
                        <c:v>16654</c:v>
                      </c:pt>
                      <c:pt idx="48">
                        <c:v>14509</c:v>
                      </c:pt>
                      <c:pt idx="49">
                        <c:v>14640</c:v>
                      </c:pt>
                      <c:pt idx="50">
                        <c:v>11890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8B20-4CBF-8D22-5DC7A732C9B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pivot'!$L$4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pivot'!$J$5:$J$57</c15:sqref>
                        </c15:formulaRef>
                      </c:ext>
                    </c:extLst>
                    <c:numCache>
                      <c:formatCode>General</c:formatCode>
                      <c:ptCount val="5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pivot'!$L$5:$L$57</c15:sqref>
                        </c15:formulaRef>
                      </c:ext>
                    </c:extLst>
                    <c:numCache>
                      <c:formatCode>#,##0</c:formatCode>
                      <c:ptCount val="53"/>
                      <c:pt idx="0">
                        <c:v>28227</c:v>
                      </c:pt>
                      <c:pt idx="1">
                        <c:v>21073</c:v>
                      </c:pt>
                      <c:pt idx="2">
                        <c:v>18312</c:v>
                      </c:pt>
                      <c:pt idx="3">
                        <c:v>18177</c:v>
                      </c:pt>
                      <c:pt idx="4">
                        <c:v>14203</c:v>
                      </c:pt>
                      <c:pt idx="5">
                        <c:v>14901</c:v>
                      </c:pt>
                      <c:pt idx="6">
                        <c:v>11944</c:v>
                      </c:pt>
                      <c:pt idx="7">
                        <c:v>12155</c:v>
                      </c:pt>
                      <c:pt idx="8">
                        <c:v>13736</c:v>
                      </c:pt>
                      <c:pt idx="9">
                        <c:v>15525</c:v>
                      </c:pt>
                      <c:pt idx="10">
                        <c:v>17560</c:v>
                      </c:pt>
                      <c:pt idx="11">
                        <c:v>28244</c:v>
                      </c:pt>
                      <c:pt idx="12">
                        <c:v>28526</c:v>
                      </c:pt>
                      <c:pt idx="13">
                        <c:v>5034</c:v>
                      </c:pt>
                      <c:pt idx="14">
                        <c:v>13751</c:v>
                      </c:pt>
                      <c:pt idx="15">
                        <c:v>37356</c:v>
                      </c:pt>
                      <c:pt idx="16">
                        <c:v>12231</c:v>
                      </c:pt>
                      <c:pt idx="17">
                        <c:v>11270</c:v>
                      </c:pt>
                      <c:pt idx="18">
                        <c:v>10642</c:v>
                      </c:pt>
                      <c:pt idx="19">
                        <c:v>9843</c:v>
                      </c:pt>
                      <c:pt idx="20">
                        <c:v>8090</c:v>
                      </c:pt>
                      <c:pt idx="21">
                        <c:v>7210</c:v>
                      </c:pt>
                      <c:pt idx="22">
                        <c:v>7849</c:v>
                      </c:pt>
                      <c:pt idx="23">
                        <c:v>6905</c:v>
                      </c:pt>
                      <c:pt idx="24">
                        <c:v>8196</c:v>
                      </c:pt>
                      <c:pt idx="25">
                        <c:v>6825</c:v>
                      </c:pt>
                      <c:pt idx="26">
                        <c:v>5952</c:v>
                      </c:pt>
                      <c:pt idx="27">
                        <c:v>6304</c:v>
                      </c:pt>
                      <c:pt idx="28">
                        <c:v>6178</c:v>
                      </c:pt>
                      <c:pt idx="29">
                        <c:v>6029</c:v>
                      </c:pt>
                      <c:pt idx="30">
                        <c:v>10226</c:v>
                      </c:pt>
                      <c:pt idx="31">
                        <c:v>16593</c:v>
                      </c:pt>
                      <c:pt idx="32">
                        <c:v>11923</c:v>
                      </c:pt>
                      <c:pt idx="33">
                        <c:v>7777</c:v>
                      </c:pt>
                      <c:pt idx="34">
                        <c:v>6179</c:v>
                      </c:pt>
                      <c:pt idx="35">
                        <c:v>3822</c:v>
                      </c:pt>
                      <c:pt idx="36">
                        <c:v>15962</c:v>
                      </c:pt>
                      <c:pt idx="37">
                        <c:v>8717</c:v>
                      </c:pt>
                      <c:pt idx="38">
                        <c:v>9360</c:v>
                      </c:pt>
                      <c:pt idx="39">
                        <c:v>9347</c:v>
                      </c:pt>
                      <c:pt idx="40">
                        <c:v>1967</c:v>
                      </c:pt>
                      <c:pt idx="41">
                        <c:v>2570</c:v>
                      </c:pt>
                      <c:pt idx="42">
                        <c:v>1088</c:v>
                      </c:pt>
                      <c:pt idx="43">
                        <c:v>1290</c:v>
                      </c:pt>
                      <c:pt idx="44">
                        <c:v>391</c:v>
                      </c:pt>
                      <c:pt idx="45">
                        <c:v>13094</c:v>
                      </c:pt>
                      <c:pt idx="46">
                        <c:v>6546</c:v>
                      </c:pt>
                      <c:pt idx="47">
                        <c:v>3450</c:v>
                      </c:pt>
                      <c:pt idx="48">
                        <c:v>3310</c:v>
                      </c:pt>
                      <c:pt idx="49">
                        <c:v>3387</c:v>
                      </c:pt>
                      <c:pt idx="50">
                        <c:v>1204</c:v>
                      </c:pt>
                      <c:pt idx="51">
                        <c:v>19530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B20-4CBF-8D22-5DC7A732C9B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pivot'!$M$4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pivot'!$J$5:$J$57</c15:sqref>
                        </c15:formulaRef>
                      </c:ext>
                    </c:extLst>
                    <c:numCache>
                      <c:formatCode>General</c:formatCode>
                      <c:ptCount val="5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pivot'!$M$5:$M$57</c15:sqref>
                        </c15:formulaRef>
                      </c:ext>
                    </c:extLst>
                    <c:numCache>
                      <c:formatCode>#,##0</c:formatCode>
                      <c:ptCount val="53"/>
                      <c:pt idx="0">
                        <c:v>2443</c:v>
                      </c:pt>
                      <c:pt idx="1">
                        <c:v>2849</c:v>
                      </c:pt>
                      <c:pt idx="2">
                        <c:v>1940</c:v>
                      </c:pt>
                      <c:pt idx="3">
                        <c:v>2157</c:v>
                      </c:pt>
                      <c:pt idx="4">
                        <c:v>1995</c:v>
                      </c:pt>
                      <c:pt idx="5">
                        <c:v>1973</c:v>
                      </c:pt>
                      <c:pt idx="6">
                        <c:v>1610</c:v>
                      </c:pt>
                      <c:pt idx="7">
                        <c:v>1418</c:v>
                      </c:pt>
                      <c:pt idx="8">
                        <c:v>1829</c:v>
                      </c:pt>
                      <c:pt idx="9">
                        <c:v>1854</c:v>
                      </c:pt>
                      <c:pt idx="10">
                        <c:v>1546</c:v>
                      </c:pt>
                      <c:pt idx="11">
                        <c:v>1627</c:v>
                      </c:pt>
                      <c:pt idx="12">
                        <c:v>1838</c:v>
                      </c:pt>
                      <c:pt idx="13">
                        <c:v>1933</c:v>
                      </c:pt>
                      <c:pt idx="14">
                        <c:v>1861</c:v>
                      </c:pt>
                      <c:pt idx="15">
                        <c:v>1845</c:v>
                      </c:pt>
                      <c:pt idx="16">
                        <c:v>1932</c:v>
                      </c:pt>
                      <c:pt idx="17">
                        <c:v>1370</c:v>
                      </c:pt>
                      <c:pt idx="18">
                        <c:v>1301</c:v>
                      </c:pt>
                      <c:pt idx="19">
                        <c:v>1206</c:v>
                      </c:pt>
                      <c:pt idx="20">
                        <c:v>1376</c:v>
                      </c:pt>
                      <c:pt idx="21">
                        <c:v>1131</c:v>
                      </c:pt>
                      <c:pt idx="22">
                        <c:v>1498</c:v>
                      </c:pt>
                      <c:pt idx="23">
                        <c:v>2003</c:v>
                      </c:pt>
                      <c:pt idx="24">
                        <c:v>1554</c:v>
                      </c:pt>
                      <c:pt idx="25">
                        <c:v>827</c:v>
                      </c:pt>
                      <c:pt idx="26">
                        <c:v>1710</c:v>
                      </c:pt>
                      <c:pt idx="27">
                        <c:v>2066</c:v>
                      </c:pt>
                      <c:pt idx="28">
                        <c:v>2349</c:v>
                      </c:pt>
                      <c:pt idx="29">
                        <c:v>2363</c:v>
                      </c:pt>
                      <c:pt idx="30">
                        <c:v>2579</c:v>
                      </c:pt>
                      <c:pt idx="31">
                        <c:v>2983</c:v>
                      </c:pt>
                      <c:pt idx="32">
                        <c:v>2814</c:v>
                      </c:pt>
                      <c:pt idx="33">
                        <c:v>2205</c:v>
                      </c:pt>
                      <c:pt idx="34">
                        <c:v>1895</c:v>
                      </c:pt>
                      <c:pt idx="35">
                        <c:v>1670</c:v>
                      </c:pt>
                      <c:pt idx="36">
                        <c:v>1382</c:v>
                      </c:pt>
                      <c:pt idx="37">
                        <c:v>953</c:v>
                      </c:pt>
                      <c:pt idx="38">
                        <c:v>610</c:v>
                      </c:pt>
                      <c:pt idx="39">
                        <c:v>482</c:v>
                      </c:pt>
                      <c:pt idx="40">
                        <c:v>377</c:v>
                      </c:pt>
                      <c:pt idx="41">
                        <c:v>614</c:v>
                      </c:pt>
                      <c:pt idx="42">
                        <c:v>766</c:v>
                      </c:pt>
                      <c:pt idx="43">
                        <c:v>757</c:v>
                      </c:pt>
                      <c:pt idx="44">
                        <c:v>601</c:v>
                      </c:pt>
                      <c:pt idx="45">
                        <c:v>925</c:v>
                      </c:pt>
                      <c:pt idx="46">
                        <c:v>488</c:v>
                      </c:pt>
                      <c:pt idx="47">
                        <c:v>1211</c:v>
                      </c:pt>
                      <c:pt idx="48">
                        <c:v>1346</c:v>
                      </c:pt>
                      <c:pt idx="49">
                        <c:v>1457</c:v>
                      </c:pt>
                      <c:pt idx="50">
                        <c:v>1189</c:v>
                      </c:pt>
                      <c:pt idx="51">
                        <c:v>3174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B20-4CBF-8D22-5DC7A732C9BE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pivot'!$N$4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ln w="28575" cap="rnd">
                    <a:solidFill>
                      <a:srgbClr val="046A38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pivot'!$J$5:$J$57</c15:sqref>
                        </c15:formulaRef>
                      </c:ext>
                    </c:extLst>
                    <c:numCache>
                      <c:formatCode>General</c:formatCode>
                      <c:ptCount val="5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pivot'!$N$5:$N$57</c15:sqref>
                        </c15:formulaRef>
                      </c:ext>
                    </c:extLst>
                    <c:numCache>
                      <c:formatCode>#,##0</c:formatCode>
                      <c:ptCount val="53"/>
                      <c:pt idx="0">
                        <c:v>2656</c:v>
                      </c:pt>
                      <c:pt idx="1">
                        <c:v>1948</c:v>
                      </c:pt>
                      <c:pt idx="2">
                        <c:v>1920</c:v>
                      </c:pt>
                      <c:pt idx="3">
                        <c:v>1829</c:v>
                      </c:pt>
                      <c:pt idx="4">
                        <c:v>1815</c:v>
                      </c:pt>
                      <c:pt idx="5">
                        <c:v>1597</c:v>
                      </c:pt>
                      <c:pt idx="6">
                        <c:v>1385</c:v>
                      </c:pt>
                      <c:pt idx="7">
                        <c:v>1886</c:v>
                      </c:pt>
                      <c:pt idx="8">
                        <c:v>1700</c:v>
                      </c:pt>
                      <c:pt idx="9">
                        <c:v>1623</c:v>
                      </c:pt>
                      <c:pt idx="10">
                        <c:v>1876</c:v>
                      </c:pt>
                      <c:pt idx="11">
                        <c:v>1563</c:v>
                      </c:pt>
                      <c:pt idx="12">
                        <c:v>1558</c:v>
                      </c:pt>
                      <c:pt idx="13">
                        <c:v>1760</c:v>
                      </c:pt>
                      <c:pt idx="14">
                        <c:v>1838</c:v>
                      </c:pt>
                      <c:pt idx="15">
                        <c:v>2734</c:v>
                      </c:pt>
                      <c:pt idx="16">
                        <c:v>3336</c:v>
                      </c:pt>
                      <c:pt idx="17">
                        <c:v>2621</c:v>
                      </c:pt>
                      <c:pt idx="18">
                        <c:v>2470</c:v>
                      </c:pt>
                      <c:pt idx="19">
                        <c:v>2401</c:v>
                      </c:pt>
                      <c:pt idx="20">
                        <c:v>2317</c:v>
                      </c:pt>
                      <c:pt idx="21">
                        <c:v>3142</c:v>
                      </c:pt>
                      <c:pt idx="22">
                        <c:v>2486</c:v>
                      </c:pt>
                      <c:pt idx="23">
                        <c:v>2038</c:v>
                      </c:pt>
                      <c:pt idx="24">
                        <c:v>2487</c:v>
                      </c:pt>
                      <c:pt idx="25">
                        <c:v>2816</c:v>
                      </c:pt>
                      <c:pt idx="26">
                        <c:v>2424</c:v>
                      </c:pt>
                      <c:pt idx="27">
                        <c:v>2293</c:v>
                      </c:pt>
                      <c:pt idx="28">
                        <c:v>2269</c:v>
                      </c:pt>
                      <c:pt idx="29">
                        <c:v>2520</c:v>
                      </c:pt>
                      <c:pt idx="30">
                        <c:v>3460</c:v>
                      </c:pt>
                      <c:pt idx="31">
                        <c:v>2311</c:v>
                      </c:pt>
                      <c:pt idx="32">
                        <c:v>2777</c:v>
                      </c:pt>
                      <c:pt idx="33">
                        <c:v>2568</c:v>
                      </c:pt>
                      <c:pt idx="34">
                        <c:v>2118</c:v>
                      </c:pt>
                      <c:pt idx="35">
                        <c:v>1487</c:v>
                      </c:pt>
                      <c:pt idx="36">
                        <c:v>1417</c:v>
                      </c:pt>
                      <c:pt idx="37">
                        <c:v>1748</c:v>
                      </c:pt>
                      <c:pt idx="38">
                        <c:v>1378</c:v>
                      </c:pt>
                      <c:pt idx="39">
                        <c:v>1655</c:v>
                      </c:pt>
                      <c:pt idx="40">
                        <c:v>1481</c:v>
                      </c:pt>
                      <c:pt idx="41">
                        <c:v>1800</c:v>
                      </c:pt>
                      <c:pt idx="42">
                        <c:v>1730</c:v>
                      </c:pt>
                      <c:pt idx="43">
                        <c:v>1711</c:v>
                      </c:pt>
                      <c:pt idx="44">
                        <c:v>1770</c:v>
                      </c:pt>
                      <c:pt idx="45">
                        <c:v>1104</c:v>
                      </c:pt>
                      <c:pt idx="46">
                        <c:v>1945</c:v>
                      </c:pt>
                      <c:pt idx="47">
                        <c:v>1669</c:v>
                      </c:pt>
                      <c:pt idx="48">
                        <c:v>1717</c:v>
                      </c:pt>
                      <c:pt idx="49">
                        <c:v>2019</c:v>
                      </c:pt>
                      <c:pt idx="50">
                        <c:v>2070</c:v>
                      </c:pt>
                      <c:pt idx="52">
                        <c:v>1958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B20-4CBF-8D22-5DC7A732C9BE}"/>
                  </c:ext>
                </c:extLst>
              </c15:ser>
            </c15:filteredLineSeries>
          </c:ext>
        </c:extLst>
      </c:lineChart>
      <c:catAx>
        <c:axId val="9558877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n-US" sz="1400" b="0" i="0" u="none" strike="noStrike" kern="1200" baseline="0" dirty="0" smtClean="0">
                    <a:solidFill>
                      <a:srgbClr val="65665C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 dirty="0">
                    <a:solidFill>
                      <a:srgbClr val="65665C"/>
                    </a:solidFill>
                    <a:latin typeface="Franklin Gothic Book" panose="020B0503020102020204" pitchFamily="34" charset="0"/>
                    <a:ea typeface="+mn-ea"/>
                    <a:cs typeface="+mn-cs"/>
                  </a:rPr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400" b="0" i="0" u="none" strike="noStrike" kern="1200" baseline="0" dirty="0" smtClean="0">
                  <a:solidFill>
                    <a:srgbClr val="65665C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55883951"/>
        <c:crosses val="autoZero"/>
        <c:auto val="1"/>
        <c:lblAlgn val="ctr"/>
        <c:lblOffset val="100"/>
        <c:noMultiLvlLbl val="0"/>
      </c:catAx>
      <c:valAx>
        <c:axId val="95588395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5588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0" i="0" u="none" strike="noStrike" kern="1200" baseline="0">
              <a:solidFill>
                <a:srgbClr val="65665C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Franklin Gothic Book" panose="020B0503020102020204" pitchFamily="34" charset="0"/>
                <a:ea typeface="+mn-ea"/>
                <a:cs typeface="+mn-cs"/>
              </a:rPr>
              <a:t>Continued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'UI claims - pivot'!$X$4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circle"/>
              <c:size val="5"/>
              <c:spPr>
                <a:solidFill>
                  <a:srgbClr val="C99700"/>
                </a:solidFill>
                <a:ln w="9525">
                  <a:solidFill>
                    <a:srgbClr val="C997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B35-4A94-86F4-AEE6BC88540C}"/>
              </c:ext>
            </c:extLst>
          </c:dPt>
          <c:dLbls>
            <c:dLbl>
              <c:idx val="32"/>
              <c:layout>
                <c:manualLayout>
                  <c:x val="-5.3788803437864068E-2"/>
                  <c:y val="5.3613087404892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35-4A94-86F4-AEE6BC885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997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'UI claims - pivot'!$S$5:$S$57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'UI claims - pivot'!$X$5:$X$57</c:f>
              <c:numCache>
                <c:formatCode>#,##0</c:formatCode>
                <c:ptCount val="53"/>
                <c:pt idx="0">
                  <c:v>13415</c:v>
                </c:pt>
                <c:pt idx="1">
                  <c:v>13999</c:v>
                </c:pt>
                <c:pt idx="2">
                  <c:v>14586</c:v>
                </c:pt>
                <c:pt idx="3">
                  <c:v>14987</c:v>
                </c:pt>
                <c:pt idx="4">
                  <c:v>15511</c:v>
                </c:pt>
                <c:pt idx="5">
                  <c:v>15817</c:v>
                </c:pt>
                <c:pt idx="6">
                  <c:v>15736</c:v>
                </c:pt>
                <c:pt idx="7">
                  <c:v>15827</c:v>
                </c:pt>
                <c:pt idx="8">
                  <c:v>15629</c:v>
                </c:pt>
                <c:pt idx="9">
                  <c:v>15612</c:v>
                </c:pt>
                <c:pt idx="10">
                  <c:v>15497</c:v>
                </c:pt>
                <c:pt idx="11">
                  <c:v>15302</c:v>
                </c:pt>
                <c:pt idx="12">
                  <c:v>15351</c:v>
                </c:pt>
                <c:pt idx="13">
                  <c:v>15263</c:v>
                </c:pt>
                <c:pt idx="14">
                  <c:v>15254</c:v>
                </c:pt>
                <c:pt idx="15">
                  <c:v>15518</c:v>
                </c:pt>
                <c:pt idx="16">
                  <c:v>15546</c:v>
                </c:pt>
                <c:pt idx="17">
                  <c:v>15847</c:v>
                </c:pt>
                <c:pt idx="18">
                  <c:v>15851</c:v>
                </c:pt>
                <c:pt idx="19">
                  <c:v>15907</c:v>
                </c:pt>
                <c:pt idx="20">
                  <c:v>15923</c:v>
                </c:pt>
                <c:pt idx="21">
                  <c:v>15761</c:v>
                </c:pt>
                <c:pt idx="22">
                  <c:v>16034</c:v>
                </c:pt>
                <c:pt idx="23">
                  <c:v>16046</c:v>
                </c:pt>
                <c:pt idx="24">
                  <c:v>16433</c:v>
                </c:pt>
                <c:pt idx="25">
                  <c:v>16471</c:v>
                </c:pt>
                <c:pt idx="26">
                  <c:v>16886</c:v>
                </c:pt>
                <c:pt idx="27">
                  <c:v>16721</c:v>
                </c:pt>
                <c:pt idx="28">
                  <c:v>16858</c:v>
                </c:pt>
                <c:pt idx="29">
                  <c:v>16893</c:v>
                </c:pt>
                <c:pt idx="30">
                  <c:v>16675</c:v>
                </c:pt>
                <c:pt idx="31">
                  <c:v>16290</c:v>
                </c:pt>
                <c:pt idx="32">
                  <c:v>16311</c:v>
                </c:pt>
                <c:pt idx="33">
                  <c:v>15589</c:v>
                </c:pt>
                <c:pt idx="34">
                  <c:v>15006</c:v>
                </c:pt>
                <c:pt idx="35">
                  <c:v>14749</c:v>
                </c:pt>
                <c:pt idx="36">
                  <c:v>14880</c:v>
                </c:pt>
                <c:pt idx="37">
                  <c:v>15395</c:v>
                </c:pt>
                <c:pt idx="38">
                  <c:v>15137</c:v>
                </c:pt>
                <c:pt idx="39">
                  <c:v>15480</c:v>
                </c:pt>
                <c:pt idx="40">
                  <c:v>15663</c:v>
                </c:pt>
                <c:pt idx="41">
                  <c:v>16007</c:v>
                </c:pt>
                <c:pt idx="42">
                  <c:v>15431</c:v>
                </c:pt>
                <c:pt idx="43">
                  <c:v>15404</c:v>
                </c:pt>
                <c:pt idx="44">
                  <c:v>15438</c:v>
                </c:pt>
                <c:pt idx="45">
                  <c:v>15554</c:v>
                </c:pt>
                <c:pt idx="46">
                  <c:v>15070</c:v>
                </c:pt>
                <c:pt idx="47">
                  <c:v>15318</c:v>
                </c:pt>
                <c:pt idx="48">
                  <c:v>15657</c:v>
                </c:pt>
                <c:pt idx="49">
                  <c:v>16104</c:v>
                </c:pt>
                <c:pt idx="50">
                  <c:v>15712</c:v>
                </c:pt>
                <c:pt idx="51">
                  <c:v>12827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97-4338-A39D-46C87EC40830}"/>
            </c:ext>
          </c:extLst>
        </c:ser>
        <c:ser>
          <c:idx val="5"/>
          <c:order val="5"/>
          <c:tx>
            <c:strRef>
              <c:f>'UI claims - pivot'!$Y$4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32"/>
            <c:marker>
              <c:symbol val="circle"/>
              <c:size val="5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B35-4A94-86F4-AEE6BC88540C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B35-4A94-86F4-AEE6BC88540C}"/>
              </c:ext>
            </c:extLst>
          </c:dPt>
          <c:dLbls>
            <c:dLbl>
              <c:idx val="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35-4A94-86F4-AEE6BC88540C}"/>
                </c:ext>
              </c:extLst>
            </c:dLbl>
            <c:dLbl>
              <c:idx val="33"/>
              <c:layout>
                <c:manualLayout>
                  <c:x val="-2.080189067718112E-3"/>
                  <c:y val="-1.4575088335902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35-4A94-86F4-AEE6BC885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46A38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'UI claims - pivot'!$S$5:$S$57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'UI claims - pivot'!$Y$5:$Y$57</c:f>
              <c:numCache>
                <c:formatCode>#,##0</c:formatCode>
                <c:ptCount val="53"/>
                <c:pt idx="0">
                  <c:v>16539</c:v>
                </c:pt>
                <c:pt idx="1">
                  <c:v>17161</c:v>
                </c:pt>
                <c:pt idx="2">
                  <c:v>17203</c:v>
                </c:pt>
                <c:pt idx="3">
                  <c:v>17201</c:v>
                </c:pt>
                <c:pt idx="4">
                  <c:v>17288</c:v>
                </c:pt>
                <c:pt idx="5">
                  <c:v>17579</c:v>
                </c:pt>
                <c:pt idx="6">
                  <c:v>18179</c:v>
                </c:pt>
                <c:pt idx="7">
                  <c:v>17671</c:v>
                </c:pt>
                <c:pt idx="8">
                  <c:v>17681</c:v>
                </c:pt>
                <c:pt idx="9">
                  <c:v>18349</c:v>
                </c:pt>
                <c:pt idx="10">
                  <c:v>18013</c:v>
                </c:pt>
                <c:pt idx="11">
                  <c:v>17625</c:v>
                </c:pt>
                <c:pt idx="12">
                  <c:v>17598</c:v>
                </c:pt>
                <c:pt idx="13">
                  <c:v>18459</c:v>
                </c:pt>
                <c:pt idx="14">
                  <c:v>17457</c:v>
                </c:pt>
                <c:pt idx="15">
                  <c:v>17638</c:v>
                </c:pt>
                <c:pt idx="16">
                  <c:v>17896</c:v>
                </c:pt>
                <c:pt idx="17">
                  <c:v>18144</c:v>
                </c:pt>
                <c:pt idx="18">
                  <c:v>19765</c:v>
                </c:pt>
                <c:pt idx="19">
                  <c:v>19652</c:v>
                </c:pt>
                <c:pt idx="20">
                  <c:v>20185</c:v>
                </c:pt>
                <c:pt idx="21">
                  <c:v>19596</c:v>
                </c:pt>
                <c:pt idx="22">
                  <c:v>20128</c:v>
                </c:pt>
                <c:pt idx="23">
                  <c:v>21399</c:v>
                </c:pt>
                <c:pt idx="24">
                  <c:v>20587</c:v>
                </c:pt>
                <c:pt idx="25">
                  <c:v>20422</c:v>
                </c:pt>
                <c:pt idx="26">
                  <c:v>21060</c:v>
                </c:pt>
                <c:pt idx="27">
                  <c:v>21308</c:v>
                </c:pt>
                <c:pt idx="28">
                  <c:v>21457</c:v>
                </c:pt>
                <c:pt idx="29">
                  <c:v>21488</c:v>
                </c:pt>
                <c:pt idx="30">
                  <c:v>21463</c:v>
                </c:pt>
                <c:pt idx="31">
                  <c:v>21225</c:v>
                </c:pt>
                <c:pt idx="32">
                  <c:v>21559</c:v>
                </c:pt>
                <c:pt idx="33">
                  <c:v>19900</c:v>
                </c:pt>
                <c:pt idx="51">
                  <c:v>15983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97-4338-A39D-46C87EC40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5986959"/>
        <c:axId val="106598839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'UI claims - pivot'!$T$4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'UI claims - pivot'!$S$5:$S$57</c15:sqref>
                        </c15:formulaRef>
                      </c:ext>
                    </c:extLst>
                    <c:numCache>
                      <c:formatCode>General</c:formatCode>
                      <c:ptCount val="5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'UI claims - pivot'!$T$5:$T$57</c15:sqref>
                        </c15:formulaRef>
                      </c:ext>
                    </c:extLst>
                    <c:numCache>
                      <c:formatCode>#,##0</c:formatCode>
                      <c:ptCount val="53"/>
                      <c:pt idx="0">
                        <c:v>23577</c:v>
                      </c:pt>
                      <c:pt idx="1">
                        <c:v>22218</c:v>
                      </c:pt>
                      <c:pt idx="2">
                        <c:v>21661</c:v>
                      </c:pt>
                      <c:pt idx="3">
                        <c:v>22263</c:v>
                      </c:pt>
                      <c:pt idx="4">
                        <c:v>22049</c:v>
                      </c:pt>
                      <c:pt idx="5">
                        <c:v>22481</c:v>
                      </c:pt>
                      <c:pt idx="6">
                        <c:v>22493</c:v>
                      </c:pt>
                      <c:pt idx="7">
                        <c:v>22203</c:v>
                      </c:pt>
                      <c:pt idx="8">
                        <c:v>22714</c:v>
                      </c:pt>
                      <c:pt idx="9">
                        <c:v>21336</c:v>
                      </c:pt>
                      <c:pt idx="10">
                        <c:v>21628</c:v>
                      </c:pt>
                      <c:pt idx="11">
                        <c:v>41827</c:v>
                      </c:pt>
                      <c:pt idx="12">
                        <c:v>133184</c:v>
                      </c:pt>
                      <c:pt idx="13">
                        <c:v>236791</c:v>
                      </c:pt>
                      <c:pt idx="14">
                        <c:v>297993</c:v>
                      </c:pt>
                      <c:pt idx="15">
                        <c:v>341295</c:v>
                      </c:pt>
                      <c:pt idx="16">
                        <c:v>376689</c:v>
                      </c:pt>
                      <c:pt idx="17">
                        <c:v>392673</c:v>
                      </c:pt>
                      <c:pt idx="18">
                        <c:v>403557</c:v>
                      </c:pt>
                      <c:pt idx="19">
                        <c:v>402926</c:v>
                      </c:pt>
                      <c:pt idx="20">
                        <c:v>398411</c:v>
                      </c:pt>
                      <c:pt idx="21">
                        <c:v>396056</c:v>
                      </c:pt>
                      <c:pt idx="22">
                        <c:v>386893</c:v>
                      </c:pt>
                      <c:pt idx="23">
                        <c:v>375579</c:v>
                      </c:pt>
                      <c:pt idx="24">
                        <c:v>366714</c:v>
                      </c:pt>
                      <c:pt idx="25">
                        <c:v>378607</c:v>
                      </c:pt>
                      <c:pt idx="26">
                        <c:v>372070</c:v>
                      </c:pt>
                      <c:pt idx="27">
                        <c:v>357098</c:v>
                      </c:pt>
                      <c:pt idx="28">
                        <c:v>344826</c:v>
                      </c:pt>
                      <c:pt idx="29">
                        <c:v>331401</c:v>
                      </c:pt>
                      <c:pt idx="30">
                        <c:v>264410</c:v>
                      </c:pt>
                      <c:pt idx="31">
                        <c:v>265225</c:v>
                      </c:pt>
                      <c:pt idx="32">
                        <c:v>249745</c:v>
                      </c:pt>
                      <c:pt idx="33">
                        <c:v>233467</c:v>
                      </c:pt>
                      <c:pt idx="34">
                        <c:v>217485</c:v>
                      </c:pt>
                      <c:pt idx="35">
                        <c:v>201616</c:v>
                      </c:pt>
                      <c:pt idx="36">
                        <c:v>188195</c:v>
                      </c:pt>
                      <c:pt idx="37">
                        <c:v>173717</c:v>
                      </c:pt>
                      <c:pt idx="38">
                        <c:v>160764</c:v>
                      </c:pt>
                      <c:pt idx="39">
                        <c:v>142220</c:v>
                      </c:pt>
                      <c:pt idx="40">
                        <c:v>129300</c:v>
                      </c:pt>
                      <c:pt idx="41">
                        <c:v>127621</c:v>
                      </c:pt>
                      <c:pt idx="42">
                        <c:v>99711</c:v>
                      </c:pt>
                      <c:pt idx="43">
                        <c:v>91960</c:v>
                      </c:pt>
                      <c:pt idx="44">
                        <c:v>85129</c:v>
                      </c:pt>
                      <c:pt idx="45">
                        <c:v>81138</c:v>
                      </c:pt>
                      <c:pt idx="46">
                        <c:v>72305</c:v>
                      </c:pt>
                      <c:pt idx="47">
                        <c:v>73804</c:v>
                      </c:pt>
                      <c:pt idx="48">
                        <c:v>68019</c:v>
                      </c:pt>
                      <c:pt idx="49">
                        <c:v>67478</c:v>
                      </c:pt>
                      <c:pt idx="50">
                        <c:v>63443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C97-4338-A39D-46C87EC4083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pivot'!$U$4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pivot'!$S$5:$S$57</c15:sqref>
                        </c15:formulaRef>
                      </c:ext>
                    </c:extLst>
                    <c:numCache>
                      <c:formatCode>General</c:formatCode>
                      <c:ptCount val="5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pivot'!$U$5:$U$57</c15:sqref>
                        </c15:formulaRef>
                      </c:ext>
                    </c:extLst>
                    <c:numCache>
                      <c:formatCode>#,##0</c:formatCode>
                      <c:ptCount val="53"/>
                      <c:pt idx="0">
                        <c:v>63687</c:v>
                      </c:pt>
                      <c:pt idx="1">
                        <c:v>63839</c:v>
                      </c:pt>
                      <c:pt idx="2">
                        <c:v>67298</c:v>
                      </c:pt>
                      <c:pt idx="3">
                        <c:v>67337</c:v>
                      </c:pt>
                      <c:pt idx="4">
                        <c:v>65091</c:v>
                      </c:pt>
                      <c:pt idx="5">
                        <c:v>62624</c:v>
                      </c:pt>
                      <c:pt idx="6">
                        <c:v>64575</c:v>
                      </c:pt>
                      <c:pt idx="7">
                        <c:v>63998</c:v>
                      </c:pt>
                      <c:pt idx="8">
                        <c:v>62269</c:v>
                      </c:pt>
                      <c:pt idx="9">
                        <c:v>59976</c:v>
                      </c:pt>
                      <c:pt idx="10">
                        <c:v>58233</c:v>
                      </c:pt>
                      <c:pt idx="11">
                        <c:v>57072</c:v>
                      </c:pt>
                      <c:pt idx="12">
                        <c:v>57344</c:v>
                      </c:pt>
                      <c:pt idx="13">
                        <c:v>57371</c:v>
                      </c:pt>
                      <c:pt idx="14">
                        <c:v>55273</c:v>
                      </c:pt>
                      <c:pt idx="15">
                        <c:v>54281</c:v>
                      </c:pt>
                      <c:pt idx="16">
                        <c:v>55195</c:v>
                      </c:pt>
                      <c:pt idx="17">
                        <c:v>57844</c:v>
                      </c:pt>
                      <c:pt idx="18">
                        <c:v>60413</c:v>
                      </c:pt>
                      <c:pt idx="19">
                        <c:v>54163</c:v>
                      </c:pt>
                      <c:pt idx="20">
                        <c:v>52228</c:v>
                      </c:pt>
                      <c:pt idx="21">
                        <c:v>50261</c:v>
                      </c:pt>
                      <c:pt idx="22">
                        <c:v>44793</c:v>
                      </c:pt>
                      <c:pt idx="23">
                        <c:v>42878</c:v>
                      </c:pt>
                      <c:pt idx="24">
                        <c:v>40225</c:v>
                      </c:pt>
                      <c:pt idx="25">
                        <c:v>37790</c:v>
                      </c:pt>
                      <c:pt idx="26">
                        <c:v>36337</c:v>
                      </c:pt>
                      <c:pt idx="27">
                        <c:v>35202</c:v>
                      </c:pt>
                      <c:pt idx="28">
                        <c:v>33603</c:v>
                      </c:pt>
                      <c:pt idx="29">
                        <c:v>31960</c:v>
                      </c:pt>
                      <c:pt idx="30">
                        <c:v>31739</c:v>
                      </c:pt>
                      <c:pt idx="31">
                        <c:v>35081</c:v>
                      </c:pt>
                      <c:pt idx="32">
                        <c:v>37075</c:v>
                      </c:pt>
                      <c:pt idx="33">
                        <c:v>46471</c:v>
                      </c:pt>
                      <c:pt idx="34">
                        <c:v>44435</c:v>
                      </c:pt>
                      <c:pt idx="35">
                        <c:v>40624</c:v>
                      </c:pt>
                      <c:pt idx="36">
                        <c:v>37569</c:v>
                      </c:pt>
                      <c:pt idx="37">
                        <c:v>47241</c:v>
                      </c:pt>
                      <c:pt idx="38">
                        <c:v>44019</c:v>
                      </c:pt>
                      <c:pt idx="39">
                        <c:v>46467</c:v>
                      </c:pt>
                      <c:pt idx="40">
                        <c:v>58421</c:v>
                      </c:pt>
                      <c:pt idx="41">
                        <c:v>44840</c:v>
                      </c:pt>
                      <c:pt idx="42">
                        <c:v>31564</c:v>
                      </c:pt>
                      <c:pt idx="43">
                        <c:v>24922</c:v>
                      </c:pt>
                      <c:pt idx="44">
                        <c:v>13407</c:v>
                      </c:pt>
                      <c:pt idx="45">
                        <c:v>7312</c:v>
                      </c:pt>
                      <c:pt idx="46">
                        <c:v>13917</c:v>
                      </c:pt>
                      <c:pt idx="47">
                        <c:v>14598</c:v>
                      </c:pt>
                      <c:pt idx="48">
                        <c:v>38389</c:v>
                      </c:pt>
                      <c:pt idx="49">
                        <c:v>44270</c:v>
                      </c:pt>
                      <c:pt idx="50">
                        <c:v>4904</c:v>
                      </c:pt>
                      <c:pt idx="51">
                        <c:v>63588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C97-4338-A39D-46C87EC4083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pivot'!$V$4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pivot'!$S$5:$S$57</c15:sqref>
                        </c15:formulaRef>
                      </c:ext>
                    </c:extLst>
                    <c:numCache>
                      <c:formatCode>General</c:formatCode>
                      <c:ptCount val="5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pivot'!$V$5:$V$57</c15:sqref>
                        </c15:formulaRef>
                      </c:ext>
                    </c:extLst>
                    <c:numCache>
                      <c:formatCode>#,##0</c:formatCode>
                      <c:ptCount val="53"/>
                      <c:pt idx="0">
                        <c:v>8190</c:v>
                      </c:pt>
                      <c:pt idx="1">
                        <c:v>7059</c:v>
                      </c:pt>
                      <c:pt idx="2">
                        <c:v>7543</c:v>
                      </c:pt>
                      <c:pt idx="3">
                        <c:v>7439</c:v>
                      </c:pt>
                      <c:pt idx="4">
                        <c:v>7180</c:v>
                      </c:pt>
                      <c:pt idx="5">
                        <c:v>7238</c:v>
                      </c:pt>
                      <c:pt idx="6">
                        <c:v>7258</c:v>
                      </c:pt>
                      <c:pt idx="7">
                        <c:v>6811</c:v>
                      </c:pt>
                      <c:pt idx="8">
                        <c:v>6510</c:v>
                      </c:pt>
                      <c:pt idx="9">
                        <c:v>6684</c:v>
                      </c:pt>
                      <c:pt idx="10">
                        <c:v>6954</c:v>
                      </c:pt>
                      <c:pt idx="11">
                        <c:v>6684</c:v>
                      </c:pt>
                      <c:pt idx="12">
                        <c:v>6707</c:v>
                      </c:pt>
                      <c:pt idx="13">
                        <c:v>6971</c:v>
                      </c:pt>
                      <c:pt idx="14">
                        <c:v>7030</c:v>
                      </c:pt>
                      <c:pt idx="15">
                        <c:v>7252</c:v>
                      </c:pt>
                      <c:pt idx="16">
                        <c:v>7253</c:v>
                      </c:pt>
                      <c:pt idx="17">
                        <c:v>7509</c:v>
                      </c:pt>
                      <c:pt idx="18">
                        <c:v>8511</c:v>
                      </c:pt>
                      <c:pt idx="19">
                        <c:v>9564</c:v>
                      </c:pt>
                      <c:pt idx="20">
                        <c:v>9426</c:v>
                      </c:pt>
                      <c:pt idx="21">
                        <c:v>9768</c:v>
                      </c:pt>
                      <c:pt idx="22">
                        <c:v>9101</c:v>
                      </c:pt>
                      <c:pt idx="23">
                        <c:v>9653</c:v>
                      </c:pt>
                      <c:pt idx="24">
                        <c:v>10016</c:v>
                      </c:pt>
                      <c:pt idx="25">
                        <c:v>9834</c:v>
                      </c:pt>
                      <c:pt idx="26">
                        <c:v>10108</c:v>
                      </c:pt>
                      <c:pt idx="27">
                        <c:v>10636</c:v>
                      </c:pt>
                      <c:pt idx="28">
                        <c:v>10914</c:v>
                      </c:pt>
                      <c:pt idx="29">
                        <c:v>11842</c:v>
                      </c:pt>
                      <c:pt idx="30">
                        <c:v>12476</c:v>
                      </c:pt>
                      <c:pt idx="31">
                        <c:v>12499</c:v>
                      </c:pt>
                      <c:pt idx="32">
                        <c:v>12543</c:v>
                      </c:pt>
                      <c:pt idx="33">
                        <c:v>13486</c:v>
                      </c:pt>
                      <c:pt idx="34">
                        <c:v>11955</c:v>
                      </c:pt>
                      <c:pt idx="35">
                        <c:v>10296</c:v>
                      </c:pt>
                      <c:pt idx="36">
                        <c:v>9494</c:v>
                      </c:pt>
                      <c:pt idx="37">
                        <c:v>9563</c:v>
                      </c:pt>
                      <c:pt idx="38">
                        <c:v>8754</c:v>
                      </c:pt>
                      <c:pt idx="39">
                        <c:v>6172</c:v>
                      </c:pt>
                      <c:pt idx="40">
                        <c:v>6159</c:v>
                      </c:pt>
                      <c:pt idx="41">
                        <c:v>6152</c:v>
                      </c:pt>
                      <c:pt idx="42">
                        <c:v>6375</c:v>
                      </c:pt>
                      <c:pt idx="43">
                        <c:v>6951</c:v>
                      </c:pt>
                      <c:pt idx="44">
                        <c:v>7158</c:v>
                      </c:pt>
                      <c:pt idx="45">
                        <c:v>7490</c:v>
                      </c:pt>
                      <c:pt idx="46">
                        <c:v>7347</c:v>
                      </c:pt>
                      <c:pt idx="47">
                        <c:v>7899</c:v>
                      </c:pt>
                      <c:pt idx="48">
                        <c:v>8620</c:v>
                      </c:pt>
                      <c:pt idx="49">
                        <c:v>9027</c:v>
                      </c:pt>
                      <c:pt idx="50">
                        <c:v>9286</c:v>
                      </c:pt>
                      <c:pt idx="51">
                        <c:v>20807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C97-4338-A39D-46C87EC4083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pivot'!$W$4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ln w="28575" cap="rnd">
                    <a:solidFill>
                      <a:srgbClr val="046A38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pivot'!$S$5:$S$57</c15:sqref>
                        </c15:formulaRef>
                      </c:ext>
                    </c:extLst>
                    <c:numCache>
                      <c:formatCode>General</c:formatCode>
                      <c:ptCount val="5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'UI claims - pivot'!$W$5:$W$57</c15:sqref>
                        </c15:formulaRef>
                      </c:ext>
                    </c:extLst>
                    <c:numCache>
                      <c:formatCode>#,##0</c:formatCode>
                      <c:ptCount val="53"/>
                      <c:pt idx="0">
                        <c:v>10677</c:v>
                      </c:pt>
                      <c:pt idx="1">
                        <c:v>11371</c:v>
                      </c:pt>
                      <c:pt idx="2">
                        <c:v>11624</c:v>
                      </c:pt>
                      <c:pt idx="3">
                        <c:v>11699</c:v>
                      </c:pt>
                      <c:pt idx="4">
                        <c:v>11801</c:v>
                      </c:pt>
                      <c:pt idx="5">
                        <c:v>11675</c:v>
                      </c:pt>
                      <c:pt idx="6">
                        <c:v>11785</c:v>
                      </c:pt>
                      <c:pt idx="7">
                        <c:v>11615</c:v>
                      </c:pt>
                      <c:pt idx="8">
                        <c:v>11837</c:v>
                      </c:pt>
                      <c:pt idx="9">
                        <c:v>11781</c:v>
                      </c:pt>
                      <c:pt idx="10">
                        <c:v>11758</c:v>
                      </c:pt>
                      <c:pt idx="11">
                        <c:v>11823</c:v>
                      </c:pt>
                      <c:pt idx="12">
                        <c:v>11681</c:v>
                      </c:pt>
                      <c:pt idx="13">
                        <c:v>11672</c:v>
                      </c:pt>
                      <c:pt idx="14">
                        <c:v>11830</c:v>
                      </c:pt>
                      <c:pt idx="15">
                        <c:v>12390</c:v>
                      </c:pt>
                      <c:pt idx="16">
                        <c:v>12769</c:v>
                      </c:pt>
                      <c:pt idx="17">
                        <c:v>12724</c:v>
                      </c:pt>
                      <c:pt idx="18">
                        <c:v>12736</c:v>
                      </c:pt>
                      <c:pt idx="19">
                        <c:v>12821</c:v>
                      </c:pt>
                      <c:pt idx="20">
                        <c:v>12685</c:v>
                      </c:pt>
                      <c:pt idx="21">
                        <c:v>12788</c:v>
                      </c:pt>
                      <c:pt idx="22">
                        <c:v>13107</c:v>
                      </c:pt>
                      <c:pt idx="23">
                        <c:v>13381</c:v>
                      </c:pt>
                      <c:pt idx="24">
                        <c:v>13313</c:v>
                      </c:pt>
                      <c:pt idx="25">
                        <c:v>13296</c:v>
                      </c:pt>
                      <c:pt idx="26">
                        <c:v>13696</c:v>
                      </c:pt>
                      <c:pt idx="27">
                        <c:v>13714</c:v>
                      </c:pt>
                      <c:pt idx="28">
                        <c:v>13727</c:v>
                      </c:pt>
                      <c:pt idx="29">
                        <c:v>13678</c:v>
                      </c:pt>
                      <c:pt idx="30">
                        <c:v>13710</c:v>
                      </c:pt>
                      <c:pt idx="31">
                        <c:v>13715</c:v>
                      </c:pt>
                      <c:pt idx="32">
                        <c:v>13258</c:v>
                      </c:pt>
                      <c:pt idx="33">
                        <c:v>13092</c:v>
                      </c:pt>
                      <c:pt idx="34">
                        <c:v>13027</c:v>
                      </c:pt>
                      <c:pt idx="35">
                        <c:v>13286</c:v>
                      </c:pt>
                      <c:pt idx="36">
                        <c:v>12830</c:v>
                      </c:pt>
                      <c:pt idx="37">
                        <c:v>12595</c:v>
                      </c:pt>
                      <c:pt idx="38">
                        <c:v>12360</c:v>
                      </c:pt>
                      <c:pt idx="39">
                        <c:v>12355</c:v>
                      </c:pt>
                      <c:pt idx="40">
                        <c:v>12204</c:v>
                      </c:pt>
                      <c:pt idx="41">
                        <c:v>12337</c:v>
                      </c:pt>
                      <c:pt idx="42">
                        <c:v>12341</c:v>
                      </c:pt>
                      <c:pt idx="43">
                        <c:v>12283</c:v>
                      </c:pt>
                      <c:pt idx="44">
                        <c:v>12083</c:v>
                      </c:pt>
                      <c:pt idx="45">
                        <c:v>11522</c:v>
                      </c:pt>
                      <c:pt idx="46">
                        <c:v>11984</c:v>
                      </c:pt>
                      <c:pt idx="47">
                        <c:v>12007</c:v>
                      </c:pt>
                      <c:pt idx="48">
                        <c:v>12258</c:v>
                      </c:pt>
                      <c:pt idx="49">
                        <c:v>12341</c:v>
                      </c:pt>
                      <c:pt idx="50">
                        <c:v>12357</c:v>
                      </c:pt>
                      <c:pt idx="52">
                        <c:v>10089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C97-4338-A39D-46C87EC40830}"/>
                  </c:ext>
                </c:extLst>
              </c15:ser>
            </c15:filteredLineSeries>
          </c:ext>
        </c:extLst>
      </c:lineChart>
      <c:catAx>
        <c:axId val="1065986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lang="en-US" sz="1400" b="0" i="0" u="none" strike="noStrike" kern="1200" baseline="0" dirty="0" smtClean="0">
                    <a:solidFill>
                      <a:srgbClr val="65665C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0" i="0" u="none" strike="noStrike" kern="1200" baseline="0" dirty="0">
                    <a:solidFill>
                      <a:srgbClr val="65665C"/>
                    </a:solidFill>
                    <a:latin typeface="Franklin Gothic Book" panose="020B0503020102020204" pitchFamily="34" charset="0"/>
                    <a:ea typeface="+mn-ea"/>
                    <a:cs typeface="+mn-cs"/>
                  </a:rPr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lang="en-US" sz="1400" b="0" i="0" u="none" strike="noStrike" kern="1200" baseline="0" dirty="0" smtClean="0">
                  <a:solidFill>
                    <a:srgbClr val="65665C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065988399"/>
        <c:crosses val="autoZero"/>
        <c:auto val="1"/>
        <c:lblAlgn val="ctr"/>
        <c:lblOffset val="100"/>
        <c:noMultiLvlLbl val="0"/>
      </c:catAx>
      <c:valAx>
        <c:axId val="106598839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06598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0" i="0" u="none" strike="noStrike" kern="1200" baseline="0">
              <a:solidFill>
                <a:srgbClr val="65665C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  <a:ea typeface="+mn-ea"/>
                <a:cs typeface="+mn-cs"/>
              </a:rPr>
              <a:t>Employees Affected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99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F0D-42D6-995A-DC172FAB5D04}"/>
              </c:ext>
            </c:extLst>
          </c:dPt>
          <c:dPt>
            <c:idx val="1"/>
            <c:invertIfNegative val="0"/>
            <c:bubble3D val="0"/>
            <c:spPr>
              <a:solidFill>
                <a:srgbClr val="046A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0D-42D6-995A-DC172FAB5D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65665C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'warn notice graph'!$D$18:$D$19</c:f>
              <c:strCache>
                <c:ptCount val="2"/>
                <c:pt idx="0">
                  <c:v>Arlington &amp; Alexandria</c:v>
                </c:pt>
                <c:pt idx="1">
                  <c:v>Fairfax County</c:v>
                </c:pt>
              </c:strCache>
            </c:strRef>
          </c:cat>
          <c:val>
            <c:numRef>
              <c:f>'warn notice graph'!$E$18:$E$19</c:f>
              <c:numCache>
                <c:formatCode>General</c:formatCode>
                <c:ptCount val="2"/>
                <c:pt idx="0">
                  <c:v>413</c:v>
                </c:pt>
                <c:pt idx="1">
                  <c:v>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D-42D6-995A-DC172FAB5D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3181647"/>
        <c:axId val="1333185967"/>
      </c:barChart>
      <c:catAx>
        <c:axId val="1333181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333185967"/>
        <c:crosses val="autoZero"/>
        <c:auto val="1"/>
        <c:lblAlgn val="ctr"/>
        <c:lblOffset val="100"/>
        <c:noMultiLvlLbl val="0"/>
      </c:catAx>
      <c:valAx>
        <c:axId val="1333185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318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A6BB-9A58-449B-AED0-02DF38B10F0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BC5D4-1E2A-4CF4-96C8-04B0130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5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BC5D4-1E2A-4CF4-96C8-04B013069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C20F0-3DE7-84BC-CF8E-9C11D315A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29ACD-797E-E382-1A69-52F6A6430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A5F13-2484-C037-8B6F-B0972E708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474B-D726-DEC3-9321-C656A50F8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84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10724-1568-1F62-2FCE-E08220DD3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D978E-1CBC-6C46-0A80-7DA02017D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5E710-891E-50BF-045F-4BF2991E4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metropolitan division represents NOVA: Arl-Alex-Fairfax Co.</a:t>
            </a:r>
          </a:p>
          <a:p>
            <a:r>
              <a:rPr lang="en-US" dirty="0"/>
              <a:t>Data is not seasonally adjusted, so we are using a YoY view to account for any false increases within the last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148F2-77DC-8A7C-7A87-A7FAF7462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8C50B-2304-5F51-7790-19775D1B8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09F0E-2B09-CA47-838C-43C303CC1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E5ABD-24E2-30BD-6936-7D5E36075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852EC-5CBE-63C6-553B-2883C7C5E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617FF-23E9-C532-BF6B-9B84FDDA6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17E89-690A-543F-2C69-F4410FCBC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14DDC2-C861-04B1-4BC7-B5839B8A4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C8AEB-1071-4C69-10BE-CFD97058F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4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C0590-09D1-1D65-36AC-B8E5A2B33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97D4B-BA87-F40C-33C0-7FFF32BFE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FB80A-F6ED-BE3F-0763-5AA749D27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includes all of Virginia, not just NOVA service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8082A-1E52-E472-4FAE-A7990BA0C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C48CD-91F5-0C17-0936-837A3D46E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B3FD1-72DF-AD16-E0BE-4ACA41ED9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0AB89-0525-5991-8F81-D77EDD478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AB213-C83B-044B-CE84-0070CD513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E5689-81FC-DA48-9923-EB178ACCB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4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8" y="3781338"/>
            <a:ext cx="7612341" cy="970966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lang="en-US" sz="2400" b="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5B6A4-FA3F-C245-B04E-D38F2FB45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5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7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58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15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05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27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165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68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3FE80-9210-F946-82FD-472BD6FA1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D2FAA-E3E0-9241-BE8B-A53BB3F99650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F6841-D323-4C4F-8844-CA12DFC25829}"/>
              </a:ext>
            </a:extLst>
          </p:cNvPr>
          <p:cNvSpPr/>
          <p:nvPr userDrawn="1"/>
        </p:nvSpPr>
        <p:spPr>
          <a:xfrm>
            <a:off x="10558194" y="4371659"/>
            <a:ext cx="957263" cy="153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44627"/>
            <a:ext cx="7612340" cy="1893804"/>
          </a:xfrm>
          <a:effectLst/>
        </p:spPr>
        <p:txBody>
          <a:bodyPr anchor="b" anchorCtr="0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1061118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2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850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10092958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10092958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4CEE72-5D36-254D-8754-CF8C20DC55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18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0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924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10062223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D96EA2-BABC-1548-AB22-8D9AEECC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10071708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3FD427-C6CE-2545-B8F6-26C4858780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411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22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30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0" y="1125114"/>
            <a:ext cx="10062223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10071707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2BBAD5-0142-CA4E-A564-7885FC0F01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331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193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5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87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0A91AB-00FC-264E-98D8-48CDB2671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DE705-7BC3-E24B-A350-8AD012F53A3D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73AD39-9F89-4E43-98C6-AAF12338D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38" y="5082332"/>
            <a:ext cx="7612062" cy="1051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dirty="0"/>
              <a:t>Contact information  </a:t>
            </a:r>
          </a:p>
          <a:p>
            <a:pPr lvl="0"/>
            <a:r>
              <a:rPr lang="en-US" dirty="0" err="1"/>
              <a:t>Email@nvcc.edu</a:t>
            </a:r>
            <a:r>
              <a:rPr lang="en-US" dirty="0"/>
              <a:t>  |  (xxx) xxx-</a:t>
            </a:r>
            <a:r>
              <a:rPr lang="en-US" dirty="0" err="1"/>
              <a:t>xxxx</a:t>
            </a:r>
            <a:r>
              <a:rPr lang="en-US" dirty="0"/>
              <a:t>  |  </a:t>
            </a:r>
            <a:r>
              <a:rPr lang="en-US" dirty="0" err="1"/>
              <a:t>website@websiteaddress.com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44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6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6685280"/>
            <a:ext cx="12189023" cy="172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5984240"/>
            <a:ext cx="9418321" cy="629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489440" y="5984240"/>
            <a:ext cx="2699582" cy="629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123440" y="2032000"/>
            <a:ext cx="8920480" cy="3556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83848" y="650240"/>
            <a:ext cx="10060072" cy="1381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843" y="6076149"/>
            <a:ext cx="1037538" cy="4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96981"/>
            <a:ext cx="6809678" cy="1841450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3781338"/>
            <a:ext cx="6809680" cy="970966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52297B3-C37C-6642-8A04-143A90D9A7D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2858678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ABA436-CA93-604F-BD69-39E81AB91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5870"/>
            <a:ext cx="2021906" cy="151126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B3FFB1-41C7-E744-8040-8B66015C9B0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1"/>
            <a:ext cx="12192001" cy="533538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906" y="5491093"/>
            <a:ext cx="9363489" cy="1200329"/>
          </a:xfrm>
          <a:solidFill>
            <a:schemeClr val="bg1"/>
          </a:solidFill>
          <a:effectLst/>
        </p:spPr>
        <p:txBody>
          <a:bodyPr lIns="731520" rIns="457200" anchor="ctr">
            <a:normAutofit/>
          </a:bodyPr>
          <a:lstStyle>
            <a:lvl1pPr algn="l">
              <a:defRPr lang="en-US" sz="3600" b="1" i="0" kern="1200" cap="all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0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4ACCA3-BBEA-7A47-B4DB-F3B4A5D9A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8995316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8995318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3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3E4447-F213-B24B-BFB4-A923F594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F3AEC8-3B7C-8F49-9813-87F623725C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EAE715-A7B6-624C-867B-0AB81A47108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46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153F51-FD1B-5A41-9E80-30C8173E09E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09C5C6-4EBF-1A43-A161-86CF6E0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43AE76-A819-7A46-BDDD-C4EC50521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8168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cap="all" dirty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1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4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ls.gov/ces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hyperlink" Target="https://www.bls.gov/sa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bls.gov/la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bls.gov/la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ui.doleta.gov/unemploy/claims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ding@nvcc.edu" TargetMode="External"/><Relationship Id="rId2" Type="http://schemas.openxmlformats.org/officeDocument/2006/relationships/hyperlink" Target="http://www.nvcc.edu/lm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50E5-C392-4FFF-A418-51466714A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8" y="1532587"/>
            <a:ext cx="8008692" cy="1905844"/>
          </a:xfrm>
        </p:spPr>
        <p:txBody>
          <a:bodyPr>
            <a:normAutofit/>
          </a:bodyPr>
          <a:lstStyle/>
          <a:p>
            <a:r>
              <a:rPr lang="en-US" sz="2800" u="sng" dirty="0"/>
              <a:t>Labor market Update Q4 2025</a:t>
            </a:r>
            <a:br>
              <a:rPr lang="en-US" sz="2800" u="sng" dirty="0"/>
            </a:br>
            <a:r>
              <a:rPr lang="en-US" sz="2400" dirty="0"/>
              <a:t>Alexandria/Arlington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DBD7F-CFA8-4B7C-99B0-B117E0EBA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8" y="3660039"/>
            <a:ext cx="6792687" cy="1458877"/>
          </a:xfrm>
        </p:spPr>
        <p:txBody>
          <a:bodyPr>
            <a:normAutofit/>
          </a:bodyPr>
          <a:lstStyle/>
          <a:p>
            <a:r>
              <a:rPr lang="en-US" sz="2000" i="0" dirty="0"/>
              <a:t>Helen Ding</a:t>
            </a:r>
          </a:p>
          <a:p>
            <a:r>
              <a:rPr lang="en-US" sz="2000" dirty="0"/>
              <a:t>Research Analyst, Labor Market Intelligence</a:t>
            </a:r>
          </a:p>
        </p:txBody>
      </p:sp>
    </p:spTree>
    <p:extLst>
      <p:ext uri="{BB962C8B-B14F-4D97-AF65-F5344CB8AC3E}">
        <p14:creationId xmlns:p14="http://schemas.microsoft.com/office/powerpoint/2010/main" val="132994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5BE48-3E8D-ECB2-986E-4F6887828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C51448-4822-4EC5-9094-B9124A82D25F}"/>
              </a:ext>
            </a:extLst>
          </p:cNvPr>
          <p:cNvGraphicFramePr>
            <a:graphicFrameLocks/>
          </p:cNvGraphicFramePr>
          <p:nvPr/>
        </p:nvGraphicFramePr>
        <p:xfrm>
          <a:off x="731520" y="1558945"/>
          <a:ext cx="11143648" cy="471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B517B03-8E9A-3F28-DA10-54464ADDF6E5}"/>
              </a:ext>
            </a:extLst>
          </p:cNvPr>
          <p:cNvGraphicFramePr>
            <a:graphicFrameLocks noGrp="1"/>
          </p:cNvGraphicFramePr>
          <p:nvPr/>
        </p:nvGraphicFramePr>
        <p:xfrm>
          <a:off x="7427067" y="992234"/>
          <a:ext cx="4764933" cy="1876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207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1360140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515586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36312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Employment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74849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July 2024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July 2025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0725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Northern Virginia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1.62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1.63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30725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D.C. MSA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3.39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3.40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30725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United States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158.00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159.54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C9DDD8-40F4-E05C-AFE5-D011A06D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Employment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6B8CA-A4D6-C9E6-C3F4-5D5EFEEA7F7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9693275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Percentage Change in Total Employment, Year-Over-Year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D8DAF-DDEB-862B-B782-B76606811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4AA8D7-26A9-6E99-3C8E-7F31F158F3D5}"/>
              </a:ext>
            </a:extLst>
          </p:cNvPr>
          <p:cNvSpPr txBox="1"/>
          <p:nvPr/>
        </p:nvSpPr>
        <p:spPr>
          <a:xfrm>
            <a:off x="731520" y="6273760"/>
            <a:ext cx="825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Total nonfarm employment, seasonally adjusted. Northern Virginia data is for the Arlington-Alexandria-Reston, VA-WV Metropolitan Division.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Current 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September 3, 2025,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5"/>
              </a:rPr>
              <a:t>https://www.bls.gov/ces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  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6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27688-1BDC-23BC-2A32-3BCFB9286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019F-E065-4E6A-FDAF-EF76297F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Employment by industry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4462-A068-B0D6-0589-7142E4EC3D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10052563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% Change in Employment, Jul. 2024 to Jul.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B0EDD-2D9B-1C5A-5AC7-7EE6E7A0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F83CD4-5FF8-E733-E721-D721D5C6E53B}"/>
              </a:ext>
            </a:extLst>
          </p:cNvPr>
          <p:cNvSpPr txBox="1"/>
          <p:nvPr/>
        </p:nvSpPr>
        <p:spPr>
          <a:xfrm>
            <a:off x="1197942" y="5745523"/>
            <a:ext cx="637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Data is not seasonally adjusted. Data is for the Arlington-Alexandria-Reston, VA-WV Metropolitan Division.</a:t>
            </a: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Source: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State and Area Employment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September 3, 2025,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  <a:hlinkClick r:id="rId4"/>
              </a:rPr>
              <a:t>https://www.bls.gov/sae/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B99709-3123-9A89-2C50-A14366FAED44}"/>
              </a:ext>
            </a:extLst>
          </p:cNvPr>
          <p:cNvGraphicFramePr>
            <a:graphicFrameLocks/>
          </p:cNvGraphicFramePr>
          <p:nvPr/>
        </p:nvGraphicFramePr>
        <p:xfrm>
          <a:off x="731520" y="1558945"/>
          <a:ext cx="10746606" cy="4095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569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6C0A1-0260-0B22-6600-D98407014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32437F8-9817-38EE-FB98-D2F7370133DA}"/>
              </a:ext>
            </a:extLst>
          </p:cNvPr>
          <p:cNvGraphicFramePr>
            <a:graphicFrameLocks/>
          </p:cNvGraphicFramePr>
          <p:nvPr/>
        </p:nvGraphicFramePr>
        <p:xfrm>
          <a:off x="731520" y="2033335"/>
          <a:ext cx="5179471" cy="346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4C9888-80F8-3A78-0FD8-2A2BFC73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Change in Job Postings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7074E-0DB0-D1D5-2C10-B04AB2D8088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10052563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Number of Job Postings, NOVA Service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FA3A4-A3FB-9B1E-F91A-1AABC053B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385C6-F43E-D157-0129-8E878BFEA79F}"/>
              </a:ext>
            </a:extLst>
          </p:cNvPr>
          <p:cNvSpPr txBox="1"/>
          <p:nvPr/>
        </p:nvSpPr>
        <p:spPr>
          <a:xfrm>
            <a:off x="911352" y="5502232"/>
            <a:ext cx="6378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Lightcast Analyst (2025.3 release).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F285417-8286-56AF-EC17-4A83E126D0B7}"/>
              </a:ext>
            </a:extLst>
          </p:cNvPr>
          <p:cNvSpPr txBox="1"/>
          <p:nvPr/>
        </p:nvSpPr>
        <p:spPr>
          <a:xfrm>
            <a:off x="1280160" y="4455108"/>
            <a:ext cx="1841373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kern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5</a:t>
            </a:r>
            <a:r>
              <a:rPr lang="en-US" sz="1200" b="1" i="0" kern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% </a:t>
            </a: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decrease</a:t>
            </a:r>
            <a:r>
              <a:rPr lang="en-US" sz="1200" b="0" i="0" kern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January through August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4FF1E00-303D-DC3B-2077-D4974569156A}"/>
              </a:ext>
            </a:extLst>
          </p:cNvPr>
          <p:cNvGraphicFramePr>
            <a:graphicFrameLocks/>
          </p:cNvGraphicFramePr>
          <p:nvPr/>
        </p:nvGraphicFramePr>
        <p:xfrm>
          <a:off x="6401434" y="2033334"/>
          <a:ext cx="5059045" cy="346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">
            <a:extLst>
              <a:ext uri="{FF2B5EF4-FFF2-40B4-BE49-F238E27FC236}">
                <a16:creationId xmlns:a16="http://schemas.microsoft.com/office/drawing/2014/main" id="{31BE95EC-4532-1E61-C1DD-D2FC4A8AFF2F}"/>
              </a:ext>
            </a:extLst>
          </p:cNvPr>
          <p:cNvSpPr txBox="1"/>
          <p:nvPr/>
        </p:nvSpPr>
        <p:spPr>
          <a:xfrm>
            <a:off x="7089583" y="4455107"/>
            <a:ext cx="1841373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kern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51</a:t>
            </a:r>
            <a:r>
              <a:rPr lang="en-US" sz="1200" b="1" i="0" kern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% </a:t>
            </a: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decrease</a:t>
            </a:r>
            <a:r>
              <a:rPr lang="en-US" sz="1200" b="0" i="0" kern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January through August</a:t>
            </a:r>
          </a:p>
        </p:txBody>
      </p:sp>
    </p:spTree>
    <p:extLst>
      <p:ext uri="{BB962C8B-B14F-4D97-AF65-F5344CB8AC3E}">
        <p14:creationId xmlns:p14="http://schemas.microsoft.com/office/powerpoint/2010/main" val="186188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0E906-148E-5B64-6F81-9EC800081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A097AB4-D9E2-4D24-A441-0EB4AF5EC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583422"/>
              </p:ext>
            </p:extLst>
          </p:nvPr>
        </p:nvGraphicFramePr>
        <p:xfrm>
          <a:off x="771525" y="1706887"/>
          <a:ext cx="10887076" cy="448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1074D9-9DAD-31C3-E1BD-5A7FD573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Labor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52DF1-939D-0E3F-46E1-2C95BF8AA250}"/>
              </a:ext>
            </a:extLst>
          </p:cNvPr>
          <p:cNvSpPr txBox="1"/>
          <p:nvPr/>
        </p:nvSpPr>
        <p:spPr>
          <a:xfrm>
            <a:off x="731520" y="6319836"/>
            <a:ext cx="843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Data is not seasonally adjusted. </a:t>
            </a: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Local Area Unemployment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September 3, 2025,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4"/>
              </a:rPr>
              <a:t>https://www.bls.gov/lau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;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Current Population Survey,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September 3, 2025.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2A45E-1211-EDBC-0F19-6BF2BD159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284" y="6427050"/>
            <a:ext cx="1914478" cy="259991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905C750-3A10-C329-D5E9-39C932D37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77576"/>
              </p:ext>
            </p:extLst>
          </p:nvPr>
        </p:nvGraphicFramePr>
        <p:xfrm>
          <a:off x="7150567" y="474980"/>
          <a:ext cx="450803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069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1051875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172090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Labor Force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July </a:t>
                      </a:r>
                    </a:p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July </a:t>
                      </a:r>
                    </a:p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2025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124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Alexandria/Arlington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260.1 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257.6 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D.C. MSA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3.62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3.58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United States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169.72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171.65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23685-839E-371B-AF32-0A281C88F6F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02695" y="1066807"/>
            <a:ext cx="9693275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Percentage Change in Labor Force, Year-Over-Year</a:t>
            </a:r>
          </a:p>
        </p:txBody>
      </p:sp>
    </p:spTree>
    <p:extLst>
      <p:ext uri="{BB962C8B-B14F-4D97-AF65-F5344CB8AC3E}">
        <p14:creationId xmlns:p14="http://schemas.microsoft.com/office/powerpoint/2010/main" val="397651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8F4231-764E-4E57-B10D-8D674DA05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333298"/>
              </p:ext>
            </p:extLst>
          </p:nvPr>
        </p:nvGraphicFramePr>
        <p:xfrm>
          <a:off x="731521" y="1651758"/>
          <a:ext cx="10984992" cy="440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C0E41F-F48B-49DA-B776-22EA98EE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Unemployment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23BE1-2DFB-43B5-9180-7BFF4D714EB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01343" y="1011678"/>
            <a:ext cx="9693275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Trend in Unemployment Rates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903AD-6245-4B46-81AA-4BC0C97B9CD5}"/>
              </a:ext>
            </a:extLst>
          </p:cNvPr>
          <p:cNvSpPr txBox="1"/>
          <p:nvPr/>
        </p:nvSpPr>
        <p:spPr>
          <a:xfrm>
            <a:off x="731520" y="6284176"/>
            <a:ext cx="693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Data is not seasonally adjusted.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Local Area Unemployment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September 3, 2025,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4"/>
              </a:rPr>
              <a:t>https://www.bls.gov/lau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  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4A07F-3E93-4117-81EE-3551E6121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957" y="6354236"/>
            <a:ext cx="1914478" cy="259991"/>
          </a:xfrm>
          <a:prstGeom prst="rect">
            <a:avLst/>
          </a:prstGeom>
        </p:spPr>
      </p:pic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A463176D-3E0B-437E-8E04-F4D1DF227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53746"/>
              </p:ext>
            </p:extLst>
          </p:nvPr>
        </p:nvGraphicFramePr>
        <p:xfrm>
          <a:off x="5682344" y="137160"/>
          <a:ext cx="529109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636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979831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091812">
                  <a:extLst>
                    <a:ext uri="{9D8B030D-6E8A-4147-A177-3AD203B41FA5}">
                      <a16:colId xmlns:a16="http://schemas.microsoft.com/office/drawing/2014/main" val="3222564759"/>
                    </a:ext>
                  </a:extLst>
                </a:gridCol>
                <a:gridCol w="1091812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376024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Unemployed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July</a:t>
                      </a:r>
                    </a:p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January 2025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July</a:t>
                      </a:r>
                    </a:p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2025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1817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Alexandria/Arlington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6,635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6,545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9,192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31817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NOVA Region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42,094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40,444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53,767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31817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D.C. MSA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123,122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111,407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143,195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47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1DB83-968D-5004-56BE-8BC5CFE1D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CFC4-469D-B051-5B4E-85988F37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10138643" cy="64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Unemployment Insurance Claims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52861-E4C5-3AEF-2637-4CD0E9F70E4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01343" y="1011678"/>
            <a:ext cx="9693275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Initial and Continued Claims, Virginia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2EFF9-AF42-FDEA-7279-C69399258A2A}"/>
              </a:ext>
            </a:extLst>
          </p:cNvPr>
          <p:cNvSpPr txBox="1"/>
          <p:nvPr/>
        </p:nvSpPr>
        <p:spPr>
          <a:xfrm>
            <a:off x="731519" y="5908113"/>
            <a:ext cx="10241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Department of Labor, Employment &amp; Training Administration,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Unemployment Insurance Weekly Claims Data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September 8, 2025,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3"/>
              </a:rPr>
              <a:t>https://oui.doleta.gov/unemploy/claims.asp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C47CF-B547-9C4B-0626-10C460A19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957" y="6354236"/>
            <a:ext cx="1914478" cy="25999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1B2E50-8E12-8F08-E2DA-CB1FC1C76764}"/>
              </a:ext>
            </a:extLst>
          </p:cNvPr>
          <p:cNvGraphicFramePr>
            <a:graphicFrameLocks/>
          </p:cNvGraphicFramePr>
          <p:nvPr/>
        </p:nvGraphicFramePr>
        <p:xfrm>
          <a:off x="485382" y="1807064"/>
          <a:ext cx="5817881" cy="376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FE4027-E101-F530-E20B-793B2ACEC803}"/>
              </a:ext>
            </a:extLst>
          </p:cNvPr>
          <p:cNvGraphicFramePr>
            <a:graphicFrameLocks/>
          </p:cNvGraphicFramePr>
          <p:nvPr/>
        </p:nvGraphicFramePr>
        <p:xfrm>
          <a:off x="6303263" y="1807064"/>
          <a:ext cx="5403355" cy="3724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5897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DFEEB-2D05-774C-3A8C-153426BC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496AA-B9FC-ADBD-0678-46AE4A94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Regional layoffs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EDB48-2AD6-8E7B-1717-89F806072A3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10052563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2025 WARN Notices, NOVA Service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A5D68-A403-5E80-45AD-47E330B73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26C088-279C-9D51-7A9A-4A2908851665}"/>
              </a:ext>
            </a:extLst>
          </p:cNvPr>
          <p:cNvSpPr txBox="1"/>
          <p:nvPr/>
        </p:nvSpPr>
        <p:spPr>
          <a:xfrm>
            <a:off x="911352" y="5502232"/>
            <a:ext cx="7420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64655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Source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55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: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64655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55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Virginia Department of Workforce Development and Advancement (Virginia Works)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64655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, WARN Notices Data,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4655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September 8, 2025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64655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E949AD-AFAD-9992-880A-8E06D49AA650}"/>
              </a:ext>
            </a:extLst>
          </p:cNvPr>
          <p:cNvSpPr txBox="1"/>
          <p:nvPr/>
        </p:nvSpPr>
        <p:spPr>
          <a:xfrm>
            <a:off x="8186928" y="2507359"/>
            <a:ext cx="385976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Top 5 Companies with Layoffs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MITRE Corporation - 442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American Institutes of Research (AIR) - 233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Godschmitt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 and Associates LLC - 217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Leidos - 106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Nakupuna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 - 103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16F3FD-16B4-A8B8-C20D-6D2C8C1C6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145056"/>
              </p:ext>
            </p:extLst>
          </p:nvPr>
        </p:nvGraphicFramePr>
        <p:xfrm>
          <a:off x="731520" y="1814862"/>
          <a:ext cx="7296912" cy="353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ED57E2A1-BAFE-C620-F707-D33CD5CF2B0A}"/>
              </a:ext>
            </a:extLst>
          </p:cNvPr>
          <p:cNvSpPr txBox="1"/>
          <p:nvPr/>
        </p:nvSpPr>
        <p:spPr>
          <a:xfrm>
            <a:off x="5902805" y="4640712"/>
            <a:ext cx="2284123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400%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increase in employees affected compared to 2024.</a:t>
            </a:r>
          </a:p>
        </p:txBody>
      </p:sp>
    </p:spTree>
    <p:extLst>
      <p:ext uri="{BB962C8B-B14F-4D97-AF65-F5344CB8AC3E}">
        <p14:creationId xmlns:p14="http://schemas.microsoft.com/office/powerpoint/2010/main" val="44576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91E9-F73E-47A2-879E-DDC1A03E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2181124"/>
            <a:ext cx="9692747" cy="72047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0FC780-143F-158E-B5B0-06696AD60C24}"/>
              </a:ext>
            </a:extLst>
          </p:cNvPr>
          <p:cNvSpPr txBox="1">
            <a:spLocks/>
          </p:cNvSpPr>
          <p:nvPr/>
        </p:nvSpPr>
        <p:spPr>
          <a:xfrm>
            <a:off x="1249363" y="4941079"/>
            <a:ext cx="9692746" cy="4914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4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  <a:hlinkClick r:id="rId2"/>
              </a:rPr>
              <a:t>www.nvcc.edu/lmi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6AC299-C11A-20D3-4071-223C6C62FD33}"/>
              </a:ext>
            </a:extLst>
          </p:cNvPr>
          <p:cNvSpPr txBox="1">
            <a:spLocks/>
          </p:cNvSpPr>
          <p:nvPr/>
        </p:nvSpPr>
        <p:spPr>
          <a:xfrm>
            <a:off x="4612766" y="3199326"/>
            <a:ext cx="2965938" cy="151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4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Franklin Gothic Demi" panose="020B0703020102020204" pitchFamily="34" charset="0"/>
              </a:rPr>
              <a:t>Helen Ding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Research Analyst,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Labor Market Intelligence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  <a:hlinkClick r:id="rId3"/>
              </a:rPr>
              <a:t>hding@nvcc.edu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399519"/>
      </p:ext>
    </p:extLst>
  </p:cSld>
  <p:clrMapOvr>
    <a:masterClrMapping/>
  </p:clrMapOvr>
</p:sld>
</file>

<file path=ppt/theme/theme1.xml><?xml version="1.0" encoding="utf-8"?>
<a:theme xmlns:a="http://schemas.openxmlformats.org/drawingml/2006/main" name="1_Dividend">
  <a:themeElements>
    <a:clrScheme name="NOVA Color Scheme">
      <a:dk1>
        <a:srgbClr val="101820"/>
      </a:dk1>
      <a:lt1>
        <a:srgbClr val="FFFFFF"/>
      </a:lt1>
      <a:dk2>
        <a:srgbClr val="65665C"/>
      </a:dk2>
      <a:lt2>
        <a:srgbClr val="EBEBEB"/>
      </a:lt2>
      <a:accent1>
        <a:srgbClr val="004E59"/>
      </a:accent1>
      <a:accent2>
        <a:srgbClr val="691F74"/>
      </a:accent2>
      <a:accent3>
        <a:srgbClr val="002A3A"/>
      </a:accent3>
      <a:accent4>
        <a:srgbClr val="D1D3D3"/>
      </a:accent4>
      <a:accent5>
        <a:srgbClr val="638C1C"/>
      </a:accent5>
      <a:accent6>
        <a:srgbClr val="C99700"/>
      </a:accent6>
      <a:hlink>
        <a:srgbClr val="046938"/>
      </a:hlink>
      <a:folHlink>
        <a:srgbClr val="004E5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Template-Working-Green-06.21.2019" id="{AF60DF2D-5B6E-6548-9C6D-2F032CD6877A}" vid="{C6E7A561-1C60-9B46-AED5-55A98EC013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15401</TotalTime>
  <Words>620</Words>
  <Application>Microsoft Office PowerPoint</Application>
  <PresentationFormat>Widescreen</PresentationFormat>
  <Paragraphs>146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Franklin Gothic Book</vt:lpstr>
      <vt:lpstr>Franklin Gothic Demi</vt:lpstr>
      <vt:lpstr>Franklin Gothic Demi Cond</vt:lpstr>
      <vt:lpstr>Franklin Gothic Medium</vt:lpstr>
      <vt:lpstr>Georgia</vt:lpstr>
      <vt:lpstr>Wingdings 2</vt:lpstr>
      <vt:lpstr>1_Dividend</vt:lpstr>
      <vt:lpstr>Labor market Update Q4 2025 Alexandria/Arlington</vt:lpstr>
      <vt:lpstr>Employment</vt:lpstr>
      <vt:lpstr>Employment by industry</vt:lpstr>
      <vt:lpstr>Change in Job Postings</vt:lpstr>
      <vt:lpstr>Labor force</vt:lpstr>
      <vt:lpstr>Unemployment</vt:lpstr>
      <vt:lpstr>Unemployment Insurance Claims</vt:lpstr>
      <vt:lpstr>Regional layoffs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market Research  at novA</dc:title>
  <dc:creator>Plumlee, Tucker B.</dc:creator>
  <cp:lastModifiedBy>Ding, Helen</cp:lastModifiedBy>
  <cp:revision>567</cp:revision>
  <dcterms:created xsi:type="dcterms:W3CDTF">2021-03-23T14:13:04Z</dcterms:created>
  <dcterms:modified xsi:type="dcterms:W3CDTF">2025-09-18T13:12:23Z</dcterms:modified>
</cp:coreProperties>
</file>